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15" r:id="rId3"/>
    <p:sldId id="258" r:id="rId4"/>
    <p:sldId id="259" r:id="rId5"/>
    <p:sldId id="260" r:id="rId6"/>
    <p:sldId id="261" r:id="rId7"/>
    <p:sldId id="262" r:id="rId8"/>
    <p:sldId id="263" r:id="rId9"/>
    <p:sldId id="264" r:id="rId10"/>
    <p:sldId id="265" r:id="rId11"/>
    <p:sldId id="266" r:id="rId12"/>
    <p:sldId id="32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24" r:id="rId46"/>
    <p:sldId id="302" r:id="rId47"/>
    <p:sldId id="303" r:id="rId48"/>
    <p:sldId id="304" r:id="rId49"/>
    <p:sldId id="305" r:id="rId50"/>
    <p:sldId id="306" r:id="rId51"/>
    <p:sldId id="307" r:id="rId52"/>
    <p:sldId id="317" r:id="rId53"/>
    <p:sldId id="318" r:id="rId54"/>
    <p:sldId id="319" r:id="rId55"/>
    <p:sldId id="320" r:id="rId56"/>
    <p:sldId id="321" r:id="rId57"/>
    <p:sldId id="322" r:id="rId58"/>
    <p:sldId id="32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9455" autoAdjust="0"/>
  </p:normalViewPr>
  <p:slideViewPr>
    <p:cSldViewPr snapToGrid="0">
      <p:cViewPr varScale="1">
        <p:scale>
          <a:sx n="43" d="100"/>
          <a:sy n="43" d="100"/>
        </p:scale>
        <p:origin x="978" y="48"/>
      </p:cViewPr>
      <p:guideLst/>
    </p:cSldViewPr>
  </p:slideViewPr>
  <p:outlineViewPr>
    <p:cViewPr>
      <p:scale>
        <a:sx n="33" d="100"/>
        <a:sy n="33" d="100"/>
      </p:scale>
      <p:origin x="0" y="-35784"/>
    </p:cViewPr>
  </p:outlineViewPr>
  <p:notesTextViewPr>
    <p:cViewPr>
      <p:scale>
        <a:sx n="1" d="1"/>
        <a:sy n="1" d="1"/>
      </p:scale>
      <p:origin x="0" y="0"/>
    </p:cViewPr>
  </p:notesTextViewPr>
  <p:sorterViewPr>
    <p:cViewPr>
      <p:scale>
        <a:sx n="100" d="100"/>
        <a:sy n="100" d="100"/>
      </p:scale>
      <p:origin x="0" y="-16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D3FB4-779B-4CC5-993C-3280ED58F298}" type="datetimeFigureOut">
              <a:rPr lang="en-US" smtClean="0"/>
              <a:t>6/30/2019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ECE8D-5A28-4A78-B08C-F49A7DFA5188}" type="slidenum">
              <a:rPr lang="en-US" smtClean="0"/>
              <a:t>‹#›</a:t>
            </a:fld>
            <a:endParaRPr lang="en-US"/>
          </a:p>
        </p:txBody>
      </p:sp>
    </p:spTree>
    <p:extLst>
      <p:ext uri="{BB962C8B-B14F-4D97-AF65-F5344CB8AC3E}">
        <p14:creationId xmlns:p14="http://schemas.microsoft.com/office/powerpoint/2010/main" val="253611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lkc.ohs.acf.hhs.gov/video/designing-environ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32CD43C0-AFD6-454C-8E35-28648EED9248}" type="slidenum">
              <a:rPr lang="en-US" altLang="en-US" sz="1200"/>
              <a:pPr>
                <a:defRPr/>
              </a:pPr>
              <a:t>3</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dirty="0"/>
              <a:t>Training outcomes for the day</a:t>
            </a:r>
            <a:r>
              <a:rPr lang="en-US" altLang="en-US" dirty="0" smtClean="0"/>
              <a:t>. </a:t>
            </a:r>
            <a:r>
              <a:rPr lang="en-US" altLang="en-US" dirty="0" smtClean="0">
                <a:latin typeface="Arial" panose="020B0604020202020204" pitchFamily="34" charset="0"/>
              </a:rPr>
              <a:t>Are there any outcomes you think are more important than others? Are there specific needs for this group or audience?</a:t>
            </a:r>
          </a:p>
          <a:p>
            <a:pPr eaLnBrk="1" hangingPunct="1"/>
            <a:endParaRPr lang="en-US" altLang="en-US" dirty="0" smtClean="0">
              <a:latin typeface="Arial" panose="020B0604020202020204" pitchFamily="34" charset="0"/>
            </a:endParaRPr>
          </a:p>
          <a:p>
            <a:pPr eaLnBrk="1" hangingPunct="1">
              <a:defRPr/>
            </a:pPr>
            <a:endParaRPr lang="en-US" altLang="en-US" dirty="0"/>
          </a:p>
        </p:txBody>
      </p:sp>
    </p:spTree>
    <p:extLst>
      <p:ext uri="{BB962C8B-B14F-4D97-AF65-F5344CB8AC3E}">
        <p14:creationId xmlns:p14="http://schemas.microsoft.com/office/powerpoint/2010/main" val="116205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82509DF-E5AC-4B9B-9592-F9641BB8716B}" type="slidenum">
              <a:rPr lang="en-US" altLang="en-US" sz="1200"/>
              <a:pPr>
                <a:defRPr/>
              </a:pPr>
              <a:t>13</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2943" indent="-232943">
              <a:defRPr/>
            </a:pPr>
            <a:r>
              <a:rPr lang="en-US" altLang="en-US" dirty="0" smtClean="0">
                <a:latin typeface="Arial" panose="020B0604020202020204" pitchFamily="34" charset="0"/>
              </a:rPr>
              <a:t>This provides a design which is also to facilitate  engagement and learning. </a:t>
            </a:r>
          </a:p>
          <a:p>
            <a:pPr marL="232943" indent="-232943">
              <a:defRPr/>
            </a:pPr>
            <a:endParaRPr lang="en-US" altLang="en-US" dirty="0" smtClean="0">
              <a:latin typeface="Arial" panose="020B0604020202020204" pitchFamily="34" charset="0"/>
            </a:endParaRPr>
          </a:p>
          <a:p>
            <a:pPr marL="232943" indent="-232943">
              <a:defRPr/>
            </a:pPr>
            <a:r>
              <a:rPr lang="en-US" altLang="en-US" b="1" dirty="0" smtClean="0">
                <a:latin typeface="Arial" panose="020B0604020202020204" pitchFamily="34" charset="0"/>
              </a:rPr>
              <a:t>ASK: </a:t>
            </a:r>
            <a:r>
              <a:rPr lang="en-US" altLang="en-US" dirty="0" smtClean="0">
                <a:latin typeface="Arial" panose="020B0604020202020204" pitchFamily="34" charset="0"/>
              </a:rPr>
              <a:t>Participants should identify the desirable as well as undesirable qualities.  </a:t>
            </a:r>
          </a:p>
        </p:txBody>
      </p:sp>
    </p:spTree>
    <p:extLst>
      <p:ext uri="{BB962C8B-B14F-4D97-AF65-F5344CB8AC3E}">
        <p14:creationId xmlns:p14="http://schemas.microsoft.com/office/powerpoint/2010/main" val="302211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1EFE2CE-8E03-4808-8225-379E6D191504}" type="slidenum">
              <a:rPr lang="en-US" altLang="en-US" sz="1200"/>
              <a:pPr>
                <a:defRPr/>
              </a:pPr>
              <a:t>14</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2943" indent="-232943">
              <a:defRPr/>
            </a:pPr>
            <a:r>
              <a:rPr lang="en-US" altLang="en-US" dirty="0" smtClean="0">
                <a:latin typeface="Arial" panose="020B0604020202020204" pitchFamily="34" charset="0"/>
              </a:rPr>
              <a:t>(Hopefully) a review from discussion of previous slides!</a:t>
            </a:r>
          </a:p>
          <a:p>
            <a:pPr marL="232943" indent="-232943">
              <a:defRPr/>
            </a:pPr>
            <a:endParaRPr lang="en-US" altLang="en-US" dirty="0" smtClean="0">
              <a:latin typeface="Arial" panose="020B0604020202020204" pitchFamily="34" charset="0"/>
            </a:endParaRPr>
          </a:p>
          <a:p>
            <a:pPr marL="232943" indent="-232943">
              <a:defRPr/>
            </a:pPr>
            <a:r>
              <a:rPr lang="en-US" altLang="en-US" dirty="0" smtClean="0">
                <a:latin typeface="Arial" panose="020B0604020202020204" pitchFamily="34" charset="0"/>
              </a:rPr>
              <a:t>Clearly defining spaces by breaking up the middle of the room and creating specific zones or areas eliminates wide-open spaces. </a:t>
            </a:r>
          </a:p>
          <a:p>
            <a:pPr marL="232943" indent="-232943">
              <a:defRPr/>
            </a:pPr>
            <a:endParaRPr lang="en-US" altLang="en-US" dirty="0" smtClean="0">
              <a:latin typeface="Arial" panose="020B0604020202020204" pitchFamily="34" charset="0"/>
            </a:endParaRPr>
          </a:p>
          <a:p>
            <a:pPr marL="232943" indent="-232943">
              <a:defRPr/>
            </a:pPr>
            <a:r>
              <a:rPr lang="en-US" altLang="en-US" dirty="0" smtClean="0">
                <a:latin typeface="Arial" panose="020B0604020202020204" pitchFamily="34" charset="0"/>
              </a:rPr>
              <a:t>Much non-engagement happens in wide open, empty spaces between centers.</a:t>
            </a:r>
          </a:p>
          <a:p>
            <a:pPr marL="232943" indent="-232943">
              <a:defRPr/>
            </a:pPr>
            <a:endParaRPr lang="en-US" altLang="en-US" dirty="0" smtClean="0">
              <a:latin typeface="Arial" panose="020B0604020202020204" pitchFamily="34" charset="0"/>
            </a:endParaRPr>
          </a:p>
          <a:p>
            <a:pPr marL="232943" indent="-232943">
              <a:defRPr/>
            </a:pPr>
            <a:r>
              <a:rPr lang="en-US" altLang="en-US" dirty="0" smtClean="0">
                <a:latin typeface="Arial" panose="020B0604020202020204" pitchFamily="34" charset="0"/>
              </a:rPr>
              <a:t>When center activities are scattered throughout these zones or areas rather than lined up against the walls, children naturally bump into toys and materials. This can encourage participation or engagement as well as independence and social relationships. </a:t>
            </a:r>
          </a:p>
          <a:p>
            <a:pPr marL="232943" indent="-232943">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126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5AC8970-CAAC-4394-9B7E-49D6B15E1BCE}" type="slidenum">
              <a:rPr lang="en-US" altLang="en-US" sz="1200"/>
              <a:pPr>
                <a:defRPr/>
              </a:pPr>
              <a:t>15</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Arial" panose="020B0604020202020204" pitchFamily="34" charset="0"/>
              </a:rPr>
              <a:t>Hopefully, this has all been discussed by participants!</a:t>
            </a:r>
          </a:p>
          <a:p>
            <a:pPr eaLnBrk="1" hangingPunct="1">
              <a:defRPr/>
            </a:pPr>
            <a:endParaRPr lang="en-US" altLang="en-US" smtClean="0">
              <a:latin typeface="Arial" panose="020B0604020202020204" pitchFamily="34" charset="0"/>
            </a:endParaRPr>
          </a:p>
          <a:p>
            <a:pPr eaLnBrk="1" hangingPunct="1">
              <a:defRPr/>
            </a:pPr>
            <a:r>
              <a:rPr lang="en-US" altLang="en-US" smtClean="0">
                <a:latin typeface="Arial" panose="020B0604020202020204" pitchFamily="34" charset="0"/>
              </a:rPr>
              <a:t>Lockers/cubbies near door.</a:t>
            </a:r>
          </a:p>
          <a:p>
            <a:pPr eaLnBrk="1" hangingPunct="1">
              <a:defRPr/>
            </a:pPr>
            <a:endParaRPr lang="en-US" altLang="en-US" smtClean="0">
              <a:latin typeface="Arial" panose="020B0604020202020204" pitchFamily="34" charset="0"/>
            </a:endParaRPr>
          </a:p>
          <a:p>
            <a:pPr eaLnBrk="1" hangingPunct="1">
              <a:defRPr/>
            </a:pPr>
            <a:r>
              <a:rPr lang="en-US" altLang="en-US" smtClean="0">
                <a:latin typeface="Arial" panose="020B0604020202020204" pitchFamily="34" charset="0"/>
              </a:rPr>
              <a:t>Quiet areas should be located next to quiet areas and noisy areas near other noisy areas.</a:t>
            </a:r>
          </a:p>
          <a:p>
            <a:pPr eaLnBrk="1" hangingPunct="1">
              <a:defRPr/>
            </a:pPr>
            <a:endParaRPr lang="en-US" altLang="en-US" smtClean="0">
              <a:latin typeface="Arial" panose="020B0604020202020204" pitchFamily="34" charset="0"/>
            </a:endParaRPr>
          </a:p>
          <a:p>
            <a:pPr eaLnBrk="1" hangingPunct="1">
              <a:defRPr/>
            </a:pPr>
            <a:r>
              <a:rPr lang="en-US" altLang="en-US" smtClean="0">
                <a:latin typeface="Arial" panose="020B0604020202020204" pitchFamily="34" charset="0"/>
              </a:rPr>
              <a:t>Child supplies at child level, adult supplies out of reach.</a:t>
            </a:r>
          </a:p>
          <a:p>
            <a:pPr eaLnBrk="1" hangingPunct="1">
              <a:defRPr/>
            </a:pPr>
            <a:endParaRPr lang="en-US" altLang="en-US" smtClean="0">
              <a:latin typeface="Arial" panose="020B0604020202020204" pitchFamily="34" charset="0"/>
            </a:endParaRPr>
          </a:p>
          <a:p>
            <a:pPr eaLnBrk="1" hangingPunct="1">
              <a:defRPr/>
            </a:pPr>
            <a:r>
              <a:rPr lang="en-US" altLang="en-US" smtClean="0">
                <a:latin typeface="Arial" panose="020B0604020202020204" pitchFamily="34" charset="0"/>
              </a:rPr>
              <a:t>Activity areas should be located near appropriate classroom fixtures. For example, the art &amp; cooking areas should be near the sink.</a:t>
            </a:r>
          </a:p>
        </p:txBody>
      </p:sp>
    </p:spTree>
    <p:extLst>
      <p:ext uri="{BB962C8B-B14F-4D97-AF65-F5344CB8AC3E}">
        <p14:creationId xmlns:p14="http://schemas.microsoft.com/office/powerpoint/2010/main" val="192211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B7B2A285-8917-2441-92F6-1F3C37436F53}"/>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6EE8FB75-F2D5-9546-881F-EA3113E03B9E}" type="slidenum">
              <a:rPr lang="en-US" altLang="en-US" sz="1200" smtClean="0"/>
              <a:pPr/>
              <a:t>16</a:t>
            </a:fld>
            <a:endParaRPr lang="en-US" altLang="en-US" sz="1200"/>
          </a:p>
        </p:txBody>
      </p:sp>
      <p:sp>
        <p:nvSpPr>
          <p:cNvPr id="93186" name="Rectangle 2">
            <a:extLst>
              <a:ext uri="{FF2B5EF4-FFF2-40B4-BE49-F238E27FC236}">
                <a16:creationId xmlns:a16="http://schemas.microsoft.com/office/drawing/2014/main" id="{576F525A-BBEC-4048-B4B5-78BEED807B0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A3D6D55-0211-3646-BD3B-F735A7B1E82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Furniture should be an appropriate height for children. Adults also need appropriate seating.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Commercially made furniture can be expensive, inflexible, and stands out, promoting isolation. It can also be large and heavy to move, limiting the child’s engagement with same-sized peers.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Several adaptations may be required for the bathroom. For example, a child may need an adapted </a:t>
            </a:r>
            <a:r>
              <a:rPr lang="en-US" altLang="en-US" dirty="0" err="1">
                <a:latin typeface="Arial" panose="020B0604020202020204" pitchFamily="34" charset="0"/>
              </a:rPr>
              <a:t>potty</a:t>
            </a:r>
            <a:r>
              <a:rPr lang="en-US" altLang="en-US" dirty="0">
                <a:latin typeface="Arial" panose="020B0604020202020204" pitchFamily="34" charset="0"/>
              </a:rPr>
              <a:t> chair or an adapted toilet seat that can fit on a regular seat.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Some children may wear diapers or need catheterization and a place should be provided in the bathroom, not the classroom, for changing diapers and catheterization.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These procedures should be explained in simple terms to the other children.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Place pictures of animals, scenery, and shapes next to changing table and on the ceiling to give children something to talk about, encourage language.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3884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D839D9F-7DC6-47C8-8361-8A333CF0ACC9}" type="slidenum">
              <a:rPr lang="en-US" altLang="en-US" sz="1200"/>
              <a:pPr>
                <a:defRPr/>
              </a:pPr>
              <a:t>17</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Furniture needs to be same height as peers’.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Commercially made furniture can be expensive, inflexible, and stands out, promoting isolation. It can also be large and heavy to move, limiting the child’s engagement with same-sized peers.</a:t>
            </a:r>
          </a:p>
          <a:p>
            <a:pPr eaLnBrk="1" hangingPunct="1">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3196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latin typeface="Arial" panose="020B0604020202020204" pitchFamily="34" charset="0"/>
              </a:rPr>
              <a:t>After discussion, </a:t>
            </a:r>
            <a:r>
              <a:rPr lang="en-US" altLang="en-US" b="1" dirty="0" smtClean="0">
                <a:latin typeface="Arial" panose="020B0604020202020204" pitchFamily="34" charset="0"/>
              </a:rPr>
              <a:t>share out</a:t>
            </a:r>
            <a:r>
              <a:rPr lang="en-US" altLang="en-US" dirty="0" smtClean="0">
                <a:latin typeface="Arial" panose="020B0604020202020204" pitchFamily="34" charset="0"/>
              </a:rPr>
              <a:t>.</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How do participants’ lists compare with following slide? Same, different, additional considerations mentioned?</a:t>
            </a:r>
          </a:p>
        </p:txBody>
      </p:sp>
      <p:sp>
        <p:nvSpPr>
          <p:cNvPr id="88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EA47B396-63D3-4C93-8844-3BE3E25F1CCA}" type="slidenum">
              <a:rPr lang="en-US" altLang="en-US" sz="1200"/>
              <a:pPr>
                <a:defRPr/>
              </a:pPr>
              <a:t>18</a:t>
            </a:fld>
            <a:endParaRPr lang="en-US" altLang="en-US" sz="1200"/>
          </a:p>
        </p:txBody>
      </p:sp>
    </p:spTree>
    <p:extLst>
      <p:ext uri="{BB962C8B-B14F-4D97-AF65-F5344CB8AC3E}">
        <p14:creationId xmlns:p14="http://schemas.microsoft.com/office/powerpoint/2010/main" val="337382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FF9F4468-381C-E143-920E-34B84ED91064}"/>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7E8AD522-4772-744B-ADDD-CD6630CC04EA}" type="slidenum">
              <a:rPr lang="en-US" altLang="en-US" sz="1200" smtClean="0"/>
              <a:pPr/>
              <a:t>19</a:t>
            </a:fld>
            <a:endParaRPr lang="en-US" altLang="en-US" sz="1200"/>
          </a:p>
        </p:txBody>
      </p:sp>
      <p:sp>
        <p:nvSpPr>
          <p:cNvPr id="82946" name="Rectangle 2">
            <a:extLst>
              <a:ext uri="{FF2B5EF4-FFF2-40B4-BE49-F238E27FC236}">
                <a16:creationId xmlns:a16="http://schemas.microsoft.com/office/drawing/2014/main" id="{0D270AB4-7F19-0048-A55E-4FE8D8CD8731}"/>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7D9890B8-7117-D948-B253-929501F652AA}"/>
              </a:ext>
            </a:extLst>
          </p:cNvPr>
          <p:cNvSpPr>
            <a:spLocks noGrp="1" noChangeArrowheads="1"/>
          </p:cNvSpPr>
          <p:nvPr>
            <p:ph type="body" idx="1"/>
          </p:nvPr>
        </p:nvSpPr>
        <p:spPr>
          <a:noFill/>
        </p:spPr>
        <p:txBody>
          <a:bodyPr/>
          <a:lstStyle/>
          <a:p>
            <a:pPr>
              <a:buFont typeface="Arial" panose="020B0604020202020204" pitchFamily="34" charset="0"/>
              <a:buNone/>
              <a:defRPr/>
            </a:pPr>
            <a:r>
              <a:rPr lang="en-US" altLang="en-US" dirty="0">
                <a:latin typeface="Arial" pitchFamily="34" charset="0"/>
              </a:rPr>
              <a:t>There should be sufficient quantity of toys (including duplicates of favorite toys), as well as a good variety of toys and materials (toys and materials can stored and rotated frequently). </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When children have interesting toys and materials and a responsive environment, they are more likely to be engaged. This is especially important for children with disabilities because children with disabilities have been found to be engaged for less time and at lower levels than their typically developing peers.</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The toys and materials should match the children’s preferences and support emerging skill development by being just slightly above skill levels. </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Toys should encourage problem solving and mastery motivation and be easily accessible to encourage independence and engagement (but use sabotage, </a:t>
            </a:r>
            <a:r>
              <a:rPr lang="en-US" altLang="en-US" dirty="0" err="1" smtClean="0">
                <a:latin typeface="Arial" pitchFamily="34" charset="0"/>
              </a:rPr>
              <a:t>i.e</a:t>
            </a:r>
            <a:r>
              <a:rPr lang="en-US" altLang="en-US" dirty="0" smtClean="0">
                <a:latin typeface="Arial" pitchFamily="34" charset="0"/>
              </a:rPr>
              <a:t>, limit</a:t>
            </a:r>
            <a:r>
              <a:rPr lang="en-US" altLang="en-US" baseline="0" dirty="0" smtClean="0">
                <a:latin typeface="Arial" pitchFamily="34" charset="0"/>
              </a:rPr>
              <a:t> toys or materials to encourage sharing, cooperation and language, </a:t>
            </a:r>
            <a:r>
              <a:rPr lang="en-US" altLang="en-US" dirty="0" smtClean="0">
                <a:latin typeface="Arial" pitchFamily="34" charset="0"/>
              </a:rPr>
              <a:t>when </a:t>
            </a:r>
            <a:r>
              <a:rPr lang="en-US" altLang="en-US" dirty="0">
                <a:latin typeface="Arial" pitchFamily="34" charset="0"/>
              </a:rPr>
              <a:t>appropriate). </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The use of environmental arrangements and the use of </a:t>
            </a:r>
            <a:r>
              <a:rPr lang="en-US" altLang="en-US" dirty="0" smtClean="0">
                <a:latin typeface="Arial" pitchFamily="34" charset="0"/>
              </a:rPr>
              <a:t>child-initiated </a:t>
            </a:r>
            <a:r>
              <a:rPr lang="en-US" altLang="en-US" dirty="0">
                <a:latin typeface="Arial" pitchFamily="34" charset="0"/>
              </a:rPr>
              <a:t>design enable a teacher to implement incidental teaching strategies.</a:t>
            </a:r>
          </a:p>
        </p:txBody>
      </p:sp>
    </p:spTree>
    <p:extLst>
      <p:ext uri="{BB962C8B-B14F-4D97-AF65-F5344CB8AC3E}">
        <p14:creationId xmlns:p14="http://schemas.microsoft.com/office/powerpoint/2010/main" val="298679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803D69BD-A3D5-44D5-970B-67CBBFE790A4}" type="slidenum">
              <a:rPr lang="en-US" altLang="en-US" sz="1200"/>
              <a:pPr>
                <a:defRPr/>
              </a:pPr>
              <a:t>20</a:t>
            </a:fld>
            <a:endParaRPr lang="en-US" altLang="en-US" sz="1200"/>
          </a:p>
        </p:txBody>
      </p:sp>
      <p:sp>
        <p:nvSpPr>
          <p:cNvPr id="89091"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p:txBody>
          <a:bodyPr/>
          <a:lstStyle/>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r>
              <a:rPr lang="en-US" altLang="en-US" dirty="0" smtClean="0">
                <a:latin typeface="Arial" pitchFamily="34" charset="0"/>
              </a:rPr>
              <a:t>Again, toys and materials should match the children’s preferences and support emerging skill development by being just slightly above skill levels.  Play could be parallel, requiring multiple same</a:t>
            </a:r>
            <a:r>
              <a:rPr lang="en-US" altLang="en-US" baseline="0" dirty="0" smtClean="0">
                <a:latin typeface="Arial" pitchFamily="34" charset="0"/>
              </a:rPr>
              <a:t> toys, associative (playing next to each with similar toys and chatting) and cooperative/interactive (playing together for a common purpose).</a:t>
            </a:r>
            <a:endParaRPr lang="en-US" altLang="en-US" dirty="0" smtClean="0">
              <a:latin typeface="Arial" pitchFamily="34" charset="0"/>
            </a:endParaRPr>
          </a:p>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r>
              <a:rPr lang="en-US" altLang="en-US" dirty="0" smtClean="0">
                <a:latin typeface="Arial" pitchFamily="34" charset="0"/>
              </a:rPr>
              <a:t>Remember</a:t>
            </a:r>
            <a:r>
              <a:rPr lang="en-US" altLang="en-US" baseline="0" dirty="0" smtClean="0">
                <a:latin typeface="Arial" pitchFamily="34" charset="0"/>
              </a:rPr>
              <a:t> that selection of materials, toys and display is intentional teaching.  Make sure to provide toys that are interesting to the children, reflecting their interests and cultural background. </a:t>
            </a:r>
            <a:endParaRPr lang="en-US" altLang="en-US" dirty="0" smtClean="0">
              <a:latin typeface="Arial" pitchFamily="34" charset="0"/>
            </a:endParaRPr>
          </a:p>
          <a:p>
            <a:pPr>
              <a:buFont typeface="Arial" panose="020B0604020202020204" pitchFamily="34" charset="0"/>
              <a:buNone/>
              <a:defRPr/>
            </a:pPr>
            <a:endParaRPr lang="en-US" altLang="en-US" dirty="0" smtClean="0">
              <a:latin typeface="Arial" pitchFamily="34" charset="0"/>
            </a:endParaRPr>
          </a:p>
        </p:txBody>
      </p:sp>
    </p:spTree>
    <p:extLst>
      <p:ext uri="{BB962C8B-B14F-4D97-AF65-F5344CB8AC3E}">
        <p14:creationId xmlns:p14="http://schemas.microsoft.com/office/powerpoint/2010/main" val="2002462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E27966F3-9E04-4588-8036-6953D221653A}" type="slidenum">
              <a:rPr lang="en-US" altLang="en-US" sz="1200"/>
              <a:pPr>
                <a:defRPr/>
              </a:pPr>
              <a:t>22</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34720" y="4415790"/>
            <a:ext cx="5140960" cy="4183380"/>
          </a:xfrm>
        </p:spPr>
        <p:txBody>
          <a:bodyPr/>
          <a:lstStyle/>
          <a:p>
            <a:pPr marL="232943" indent="-232943" eaLnBrk="1" hangingPunct="1">
              <a:spcBef>
                <a:spcPct val="0"/>
              </a:spcBef>
              <a:defRPr/>
            </a:pPr>
            <a:r>
              <a:rPr lang="en-US" altLang="en-US" sz="1000" dirty="0"/>
              <a:t>Some suggestions for adapting classroom materials include:</a:t>
            </a:r>
          </a:p>
          <a:p>
            <a:pPr marL="698830" lvl="1" indent="-232943" eaLnBrk="1" hangingPunct="1">
              <a:spcBef>
                <a:spcPct val="0"/>
              </a:spcBef>
              <a:buFontTx/>
              <a:buChar char="•"/>
              <a:defRPr/>
            </a:pPr>
            <a:r>
              <a:rPr lang="en-US" altLang="en-US" sz="1000" dirty="0"/>
              <a:t>Low shelves so everyone can reach independently</a:t>
            </a:r>
          </a:p>
          <a:p>
            <a:pPr marL="698830" lvl="1" indent="-232943" eaLnBrk="1" hangingPunct="1">
              <a:spcBef>
                <a:spcPct val="0"/>
              </a:spcBef>
              <a:buFontTx/>
              <a:buChar char="•"/>
              <a:defRPr/>
            </a:pPr>
            <a:r>
              <a:rPr lang="en-US" altLang="en-US" sz="1000" dirty="0"/>
              <a:t>Clear containers, such as plastic dishpans or shoe boxes, to hold materials and toys with small pieces</a:t>
            </a:r>
          </a:p>
          <a:p>
            <a:pPr marL="698830" lvl="1" indent="-232943" eaLnBrk="1" hangingPunct="1">
              <a:spcBef>
                <a:spcPct val="0"/>
              </a:spcBef>
              <a:buFontTx/>
              <a:buChar char="•"/>
              <a:defRPr/>
            </a:pPr>
            <a:r>
              <a:rPr lang="en-US" altLang="en-US" sz="1000" dirty="0"/>
              <a:t>Identifying pictures and words printed in block letters allow children to help with cleaning, storing, and organization</a:t>
            </a:r>
          </a:p>
          <a:p>
            <a:pPr marL="698830" lvl="1" indent="-232943" eaLnBrk="1" hangingPunct="1">
              <a:spcBef>
                <a:spcPct val="0"/>
              </a:spcBef>
              <a:buFontTx/>
              <a:buChar char="•"/>
              <a:defRPr/>
            </a:pPr>
            <a:r>
              <a:rPr lang="en-US" altLang="en-US" sz="1000" dirty="0"/>
              <a:t>Tactile cues assist tactile learners and children with visual impairments</a:t>
            </a:r>
          </a:p>
          <a:p>
            <a:pPr marL="698830" lvl="1" indent="-232943" eaLnBrk="1" hangingPunct="1">
              <a:spcBef>
                <a:spcPct val="0"/>
              </a:spcBef>
              <a:buFontTx/>
              <a:buChar char="•"/>
              <a:defRPr/>
            </a:pPr>
            <a:r>
              <a:rPr lang="en-US" altLang="en-US" sz="1000" dirty="0"/>
              <a:t>Store materials that go together in the same place</a:t>
            </a:r>
          </a:p>
          <a:p>
            <a:pPr marL="698830" lvl="1" indent="-232943" eaLnBrk="1" hangingPunct="1">
              <a:spcBef>
                <a:spcPct val="0"/>
              </a:spcBef>
              <a:buFontTx/>
              <a:buChar char="•"/>
              <a:defRPr/>
            </a:pPr>
            <a:r>
              <a:rPr lang="en-US" altLang="en-US" sz="1000" dirty="0"/>
              <a:t>Use pegs, Velcro, or a child-size clothes tree for objects that you want to hang up, such as dress-up clothes, utensils, smocks, etc.</a:t>
            </a:r>
          </a:p>
          <a:p>
            <a:pPr marL="698830" lvl="1" indent="-232943" eaLnBrk="1" hangingPunct="1">
              <a:spcBef>
                <a:spcPct val="0"/>
              </a:spcBef>
              <a:buFontTx/>
              <a:buChar char="•"/>
              <a:defRPr/>
            </a:pPr>
            <a:r>
              <a:rPr lang="en-US" altLang="en-US" sz="1000" dirty="0"/>
              <a:t>Store shared items such as graters, knives, and electric frying pans for cooking out of reach</a:t>
            </a:r>
          </a:p>
          <a:p>
            <a:pPr marL="232943" indent="-232943" eaLnBrk="1" hangingPunct="1">
              <a:spcBef>
                <a:spcPct val="0"/>
              </a:spcBef>
              <a:defRPr/>
            </a:pPr>
            <a:endParaRPr lang="en-US" altLang="en-US" sz="1000" dirty="0"/>
          </a:p>
          <a:p>
            <a:pPr eaLnBrk="1" hangingPunct="1">
              <a:spcBef>
                <a:spcPct val="0"/>
              </a:spcBef>
              <a:defRPr/>
            </a:pPr>
            <a:r>
              <a:rPr lang="en-US" altLang="en-US" sz="1000" dirty="0"/>
              <a:t>When children know where and how things are grouped they can work independently and constructively. They can also participate in meaningful cleanup and care for their classroom. Having a clearly marked place makes it easier for children to return materials at cleanup time. </a:t>
            </a:r>
          </a:p>
          <a:p>
            <a:pPr marL="232943" indent="-232943" eaLnBrk="1" hangingPunct="1">
              <a:spcBef>
                <a:spcPct val="0"/>
              </a:spcBef>
              <a:defRPr/>
            </a:pPr>
            <a:endParaRPr lang="en-US" altLang="en-US" sz="1000" dirty="0"/>
          </a:p>
          <a:p>
            <a:pPr eaLnBrk="1" hangingPunct="1">
              <a:spcBef>
                <a:spcPct val="0"/>
              </a:spcBef>
              <a:defRPr/>
            </a:pPr>
            <a:r>
              <a:rPr lang="en-US" altLang="en-US" sz="1000" dirty="0"/>
              <a:t>Labels should have pictures and words in English and the children’s home languages, including a sample of the object itself as part of the label. When materials are labeled this way, cleanup can become a matching and literacy game.</a:t>
            </a:r>
          </a:p>
        </p:txBody>
      </p:sp>
    </p:spTree>
    <p:extLst>
      <p:ext uri="{BB962C8B-B14F-4D97-AF65-F5344CB8AC3E}">
        <p14:creationId xmlns:p14="http://schemas.microsoft.com/office/powerpoint/2010/main" val="259228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BD899243-D5FE-C14E-A490-58E548E8D24D}"/>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08A76FB0-B680-924F-BB71-32C0A9801944}" type="slidenum">
              <a:rPr lang="en-US" altLang="en-US" sz="1200" smtClean="0"/>
              <a:pPr/>
              <a:t>23</a:t>
            </a:fld>
            <a:endParaRPr lang="en-US" altLang="en-US" sz="1200"/>
          </a:p>
        </p:txBody>
      </p:sp>
      <p:sp>
        <p:nvSpPr>
          <p:cNvPr id="87042" name="Rectangle 2">
            <a:extLst>
              <a:ext uri="{FF2B5EF4-FFF2-40B4-BE49-F238E27FC236}">
                <a16:creationId xmlns:a16="http://schemas.microsoft.com/office/drawing/2014/main" id="{81BF80B1-2775-044A-8A15-1B8EDB11ECCD}"/>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9483389-26EF-1B4C-8DD0-2D9340AB7186}"/>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In this example, classroom materials are developmentally appropriate, easy to access, and represent a variety of skills being targeted. Notice that the bulletin board displays types of buildings recently studied by the class. Children have access to paper, pencils, and drawing materials to create blueprints or make signs. The teacher has purposefully planned for children to engage with the materials in this center in meaningful ways. </a:t>
            </a:r>
          </a:p>
        </p:txBody>
      </p:sp>
    </p:spTree>
    <p:extLst>
      <p:ext uri="{BB962C8B-B14F-4D97-AF65-F5344CB8AC3E}">
        <p14:creationId xmlns:p14="http://schemas.microsoft.com/office/powerpoint/2010/main" val="130170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E25B1B1-6650-4ACB-A0AD-2895C07DC614}" type="slidenum">
              <a:rPr lang="en-US" altLang="en-US" sz="1200"/>
              <a:pPr>
                <a:defRPr/>
              </a:pPr>
              <a:t>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t>Structure and organization in a store is marketing strategy. It encourages us to be better shoppers and consumers because we know where to look for specific items, where to purchase items, etc</a:t>
            </a:r>
            <a:r>
              <a:rPr lang="en-US" altLang="en-US" dirty="0" smtClean="0"/>
              <a:t>.</a:t>
            </a:r>
          </a:p>
          <a:p>
            <a:pPr>
              <a:defRPr/>
            </a:pPr>
            <a:endParaRPr lang="en-US" altLang="en-US" dirty="0" smtClean="0"/>
          </a:p>
          <a:p>
            <a:pPr>
              <a:defRPr/>
            </a:pPr>
            <a:r>
              <a:rPr lang="en-US" altLang="en-US" dirty="0" smtClean="0"/>
              <a:t>Activity:  At your table, using the big post-it note paper, for stores you dislike to shop in and list as a</a:t>
            </a:r>
            <a:r>
              <a:rPr lang="en-US" altLang="en-US" baseline="0" dirty="0" smtClean="0"/>
              <a:t> group, what you dislike; then take the other post-it paper with stores you like to shop in and why! 5 minutes for stores you dislike to shop in and 5 minutes for stores you like to shop in. Share out as a group.</a:t>
            </a:r>
            <a:endParaRPr lang="en-US" altLang="en-US" dirty="0"/>
          </a:p>
        </p:txBody>
      </p:sp>
    </p:spTree>
    <p:extLst>
      <p:ext uri="{BB962C8B-B14F-4D97-AF65-F5344CB8AC3E}">
        <p14:creationId xmlns:p14="http://schemas.microsoft.com/office/powerpoint/2010/main" val="286090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latin typeface="Arial" panose="020B0604020202020204" pitchFamily="34" charset="0"/>
              </a:rPr>
              <a:t>Don’t get in this situation like this teacher!</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While setting up the environment, you also need to consider these things.</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WHY?</a:t>
            </a:r>
          </a:p>
        </p:txBody>
      </p:sp>
      <p:sp>
        <p:nvSpPr>
          <p:cNvPr id="696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597477A-394D-4C4E-843C-F4088F181131}" type="slidenum">
              <a:rPr lang="en-US" altLang="en-US" sz="1200"/>
              <a:pPr>
                <a:defRPr/>
              </a:pPr>
              <a:t>24</a:t>
            </a:fld>
            <a:endParaRPr lang="en-US" altLang="en-US" sz="1200"/>
          </a:p>
        </p:txBody>
      </p:sp>
    </p:spTree>
    <p:extLst>
      <p:ext uri="{BB962C8B-B14F-4D97-AF65-F5344CB8AC3E}">
        <p14:creationId xmlns:p14="http://schemas.microsoft.com/office/powerpoint/2010/main" val="317570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buFont typeface="Wingdings" panose="05000000000000000000" pitchFamily="2" charset="2"/>
              <a:buNone/>
              <a:defRPr/>
            </a:pPr>
            <a:r>
              <a:rPr lang="en-US" altLang="en-US" b="1" dirty="0" smtClean="0">
                <a:latin typeface="Arial" panose="020B0604020202020204" pitchFamily="34" charset="0"/>
              </a:rPr>
              <a:t>Arrival &amp; dismissal:</a:t>
            </a:r>
            <a:r>
              <a:rPr lang="en-US" altLang="en-US" dirty="0" smtClean="0">
                <a:latin typeface="Arial" panose="020B0604020202020204" pitchFamily="34" charset="0"/>
              </a:rPr>
              <a:t> Do children arrive/depart all at once or trickle in &amp; out? Is this a time for you to speak with parents? Is breakfast offered? Do all the children get breakfast? If not, then what? Greeting &amp; farewell to children should be pleasurable activities for all involved</a:t>
            </a:r>
            <a:r>
              <a:rPr lang="en-US" altLang="en-US" baseline="0" dirty="0" smtClean="0">
                <a:latin typeface="Arial" panose="020B0604020202020204" pitchFamily="34" charset="0"/>
              </a:rPr>
              <a:t> as it is important for children to feel positive at both the beginning and the end of the day to set a positive tone for the preschool day that is upcoming and for the next day. </a:t>
            </a:r>
          </a:p>
          <a:p>
            <a:pPr>
              <a:lnSpc>
                <a:spcPct val="90000"/>
              </a:lnSpc>
              <a:buFont typeface="Wingdings" panose="05000000000000000000" pitchFamily="2" charset="2"/>
              <a:buNone/>
              <a:defRPr/>
            </a:pPr>
            <a:endParaRPr lang="en-US" altLang="en-US" b="1" baseline="0" dirty="0" smtClean="0">
              <a:latin typeface="Arial" panose="020B0604020202020204" pitchFamily="34" charset="0"/>
            </a:endParaRPr>
          </a:p>
          <a:p>
            <a:pPr>
              <a:lnSpc>
                <a:spcPct val="90000"/>
              </a:lnSpc>
              <a:buFont typeface="Wingdings" panose="05000000000000000000" pitchFamily="2" charset="2"/>
              <a:buNone/>
              <a:defRPr/>
            </a:pPr>
            <a:r>
              <a:rPr lang="en-US" altLang="en-US" b="1" dirty="0" smtClean="0">
                <a:latin typeface="Arial" panose="020B0604020202020204" pitchFamily="34" charset="0"/>
              </a:rPr>
              <a:t>Outside: </a:t>
            </a:r>
            <a:r>
              <a:rPr lang="en-US" altLang="en-US" dirty="0" smtClean="0">
                <a:latin typeface="Arial" panose="020B0604020202020204" pitchFamily="34" charset="0"/>
              </a:rPr>
              <a:t>Do they travel long distances on a bus? Who else uses the playground? Do you need to schedule time with other playground users?</a:t>
            </a:r>
          </a:p>
          <a:p>
            <a:pPr>
              <a:lnSpc>
                <a:spcPct val="90000"/>
              </a:lnSpc>
              <a:buFont typeface="Wingdings" panose="05000000000000000000" pitchFamily="2" charset="2"/>
              <a:buNone/>
              <a:defRPr/>
            </a:pPr>
            <a:endParaRPr lang="en-US" altLang="en-US" dirty="0" smtClean="0">
              <a:latin typeface="Arial" panose="020B0604020202020204" pitchFamily="34" charset="0"/>
            </a:endParaRPr>
          </a:p>
          <a:p>
            <a:pPr>
              <a:lnSpc>
                <a:spcPct val="90000"/>
              </a:lnSpc>
              <a:buFont typeface="Wingdings" panose="05000000000000000000" pitchFamily="2" charset="2"/>
              <a:buNone/>
              <a:defRPr/>
            </a:pPr>
            <a:r>
              <a:rPr lang="en-US" altLang="en-US" dirty="0" smtClean="0">
                <a:latin typeface="Arial" panose="020B0604020202020204" pitchFamily="34" charset="0"/>
              </a:rPr>
              <a:t>Center/Work</a:t>
            </a:r>
            <a:r>
              <a:rPr lang="en-US" altLang="en-US" baseline="0" dirty="0" smtClean="0">
                <a:latin typeface="Arial" panose="020B0604020202020204" pitchFamily="34" charset="0"/>
              </a:rPr>
              <a:t> Time: As we all know, a child’s work is play. This should be a large block of time which can be teacher facilitated and intentional to support children expanding skills, knowledge while creating, interacting, and problem solving.  </a:t>
            </a:r>
            <a:endParaRPr lang="en-US" altLang="en-US" dirty="0" smtClean="0">
              <a:latin typeface="Arial" panose="020B0604020202020204" pitchFamily="34" charset="0"/>
            </a:endParaRPr>
          </a:p>
          <a:p>
            <a:pPr>
              <a:lnSpc>
                <a:spcPct val="90000"/>
              </a:lnSpc>
              <a:buFont typeface="Wingdings" panose="05000000000000000000" pitchFamily="2" charset="2"/>
              <a:buNone/>
              <a:defRPr/>
            </a:pPr>
            <a:endParaRPr lang="en-US" altLang="en-US" dirty="0" smtClean="0">
              <a:latin typeface="Arial" panose="020B0604020202020204" pitchFamily="34" charset="0"/>
            </a:endParaRPr>
          </a:p>
          <a:p>
            <a:pPr>
              <a:lnSpc>
                <a:spcPct val="90000"/>
              </a:lnSpc>
              <a:buFont typeface="Wingdings" panose="05000000000000000000" pitchFamily="2" charset="2"/>
              <a:buNone/>
              <a:defRPr/>
            </a:pPr>
            <a:r>
              <a:rPr lang="en-US" altLang="en-US" b="1" dirty="0" smtClean="0">
                <a:latin typeface="Times New Roman" panose="02020603050405020304" pitchFamily="18" charset="0"/>
              </a:rPr>
              <a:t>Meals: </a:t>
            </a:r>
            <a:r>
              <a:rPr lang="en-US" altLang="en-US" dirty="0" smtClean="0">
                <a:latin typeface="Times New Roman" panose="02020603050405020304" pitchFamily="18" charset="0"/>
              </a:rPr>
              <a:t>Most programs consider eating together family style in the classroom to be one of the most beneficial aspects of lunchtime. These are also great opportunities to develop/enhance language and social skills.</a:t>
            </a:r>
          </a:p>
          <a:p>
            <a:pPr>
              <a:lnSpc>
                <a:spcPct val="90000"/>
              </a:lnSpc>
              <a:buFont typeface="Wingdings" panose="05000000000000000000" pitchFamily="2" charset="2"/>
              <a:buNone/>
              <a:defRPr/>
            </a:pPr>
            <a:endParaRPr lang="en-US" altLang="en-US" dirty="0" smtClean="0">
              <a:latin typeface="Times New Roman" panose="02020603050405020304" pitchFamily="18" charset="0"/>
            </a:endParaRPr>
          </a:p>
          <a:p>
            <a:pPr>
              <a:lnSpc>
                <a:spcPct val="90000"/>
              </a:lnSpc>
              <a:buFont typeface="Wingdings" panose="05000000000000000000" pitchFamily="2" charset="2"/>
              <a:buNone/>
              <a:defRPr/>
            </a:pPr>
            <a:r>
              <a:rPr lang="en-US" altLang="en-US" b="1" dirty="0" smtClean="0">
                <a:latin typeface="Arial" panose="020B0604020202020204" pitchFamily="34" charset="0"/>
              </a:rPr>
              <a:t>Rest:</a:t>
            </a:r>
            <a:r>
              <a:rPr lang="en-US" altLang="en-US" dirty="0" smtClean="0">
                <a:latin typeface="Arial" panose="020B0604020202020204" pitchFamily="34" charset="0"/>
              </a:rPr>
              <a:t> Provide provisions for students who cannot lie quietly for the specified time period. Focus for non-sleepers should be on quiet, solitary activities. Sleepers and non-sleepers should be separated, either in different rooms or by a partition, if at all possible. Speaking with children in a low voice or whisper will cause them to imitate you, helping to keep noise low.</a:t>
            </a:r>
          </a:p>
          <a:p>
            <a:pPr>
              <a:defRPr/>
            </a:pPr>
            <a:endParaRPr lang="en-US" altLang="en-US" dirty="0" smtClean="0">
              <a:latin typeface="Arial" panose="020B0604020202020204" pitchFamily="34" charset="0"/>
            </a:endParaRPr>
          </a:p>
        </p:txBody>
      </p:sp>
      <p:sp>
        <p:nvSpPr>
          <p:cNvPr id="706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56EF5D71-9DA8-4F15-9502-D1A50250DEFA}" type="slidenum">
              <a:rPr lang="en-US" altLang="en-US" sz="1200"/>
              <a:pPr>
                <a:defRPr/>
              </a:pPr>
              <a:t>25</a:t>
            </a:fld>
            <a:endParaRPr lang="en-US" altLang="en-US" sz="1200"/>
          </a:p>
        </p:txBody>
      </p:sp>
    </p:spTree>
    <p:extLst>
      <p:ext uri="{BB962C8B-B14F-4D97-AF65-F5344CB8AC3E}">
        <p14:creationId xmlns:p14="http://schemas.microsoft.com/office/powerpoint/2010/main" val="1275465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dirty="0" smtClean="0">
                <a:latin typeface="Arial" panose="020B0604020202020204" pitchFamily="34" charset="0"/>
              </a:rPr>
              <a:t>A good schedule varies different types of activities — active and quiet times, large group, small group, time to play alone or with others, indoor and outdoor play times, time for children to select their own activities, and time for teacher-directed activities to learn specific skills.</a:t>
            </a:r>
            <a:r>
              <a:rPr lang="en-US" altLang="en-US" b="1" dirty="0" smtClean="0">
                <a:latin typeface="Arial" panose="020B0604020202020204" pitchFamily="34" charset="0"/>
              </a:rPr>
              <a:t> </a:t>
            </a:r>
            <a:r>
              <a:rPr lang="en-US" altLang="en-US" sz="1000" dirty="0">
                <a:latin typeface="Arial" panose="020B0604020202020204" pitchFamily="34" charset="0"/>
              </a:rPr>
              <a:t>Research-based rationale from Creative Curriculum, NAEYC, and DEC:</a:t>
            </a:r>
          </a:p>
          <a:p>
            <a:pPr lvl="1" eaLnBrk="1" hangingPunct="1">
              <a:lnSpc>
                <a:spcPct val="90000"/>
              </a:lnSpc>
              <a:buFontTx/>
              <a:buChar char="•"/>
              <a:defRPr/>
            </a:pPr>
            <a:r>
              <a:rPr lang="en-US" altLang="en-US" sz="1000" dirty="0">
                <a:latin typeface="Arial" panose="020B0604020202020204" pitchFamily="34" charset="0"/>
              </a:rPr>
              <a:t> Teaches sequencing</a:t>
            </a:r>
          </a:p>
          <a:p>
            <a:pPr lvl="1" eaLnBrk="1" hangingPunct="1">
              <a:lnSpc>
                <a:spcPct val="90000"/>
              </a:lnSpc>
              <a:buFontTx/>
              <a:buChar char="•"/>
              <a:defRPr/>
            </a:pPr>
            <a:r>
              <a:rPr lang="en-US" altLang="en-US" sz="1000" dirty="0">
                <a:latin typeface="Arial" panose="020B0604020202020204" pitchFamily="34" charset="0"/>
              </a:rPr>
              <a:t> Organizes the day</a:t>
            </a:r>
          </a:p>
          <a:p>
            <a:pPr lvl="1" eaLnBrk="1" hangingPunct="1">
              <a:lnSpc>
                <a:spcPct val="90000"/>
              </a:lnSpc>
              <a:buFontTx/>
              <a:buChar char="•"/>
              <a:defRPr/>
            </a:pPr>
            <a:r>
              <a:rPr lang="en-US" altLang="en-US" sz="1000" dirty="0">
                <a:latin typeface="Arial" panose="020B0604020202020204" pitchFamily="34" charset="0"/>
              </a:rPr>
              <a:t> Adds predictability/consistency to the day</a:t>
            </a:r>
          </a:p>
          <a:p>
            <a:pPr lvl="1" eaLnBrk="1" hangingPunct="1">
              <a:lnSpc>
                <a:spcPct val="90000"/>
              </a:lnSpc>
              <a:buFontTx/>
              <a:buChar char="•"/>
              <a:defRPr/>
            </a:pPr>
            <a:r>
              <a:rPr lang="en-US" altLang="en-US" sz="1000" dirty="0">
                <a:latin typeface="Arial" panose="020B0604020202020204" pitchFamily="34" charset="0"/>
              </a:rPr>
              <a:t> Teaches routine</a:t>
            </a:r>
          </a:p>
          <a:p>
            <a:pPr lvl="1" eaLnBrk="1" hangingPunct="1">
              <a:lnSpc>
                <a:spcPct val="90000"/>
              </a:lnSpc>
              <a:buFontTx/>
              <a:buChar char="•"/>
              <a:defRPr/>
            </a:pPr>
            <a:r>
              <a:rPr lang="en-US" altLang="en-US" sz="1000" dirty="0">
                <a:latin typeface="Arial" panose="020B0604020202020204" pitchFamily="34" charset="0"/>
              </a:rPr>
              <a:t> Keeps the day flowing</a:t>
            </a:r>
          </a:p>
          <a:p>
            <a:pPr lvl="1" eaLnBrk="1" hangingPunct="1">
              <a:lnSpc>
                <a:spcPct val="90000"/>
              </a:lnSpc>
              <a:buFontTx/>
              <a:buChar char="•"/>
              <a:defRPr/>
            </a:pPr>
            <a:r>
              <a:rPr lang="en-US" altLang="en-US" sz="1000" dirty="0">
                <a:latin typeface="Arial" panose="020B0604020202020204" pitchFamily="34" charset="0"/>
              </a:rPr>
              <a:t> Provides a visual and tangible cue</a:t>
            </a:r>
          </a:p>
          <a:p>
            <a:pPr lvl="1" eaLnBrk="1" hangingPunct="1">
              <a:lnSpc>
                <a:spcPct val="90000"/>
              </a:lnSpc>
              <a:buFontTx/>
              <a:buChar char="•"/>
              <a:defRPr/>
            </a:pPr>
            <a:r>
              <a:rPr lang="en-US" altLang="en-US" sz="1000" dirty="0">
                <a:latin typeface="Arial" panose="020B0604020202020204" pitchFamily="34" charset="0"/>
              </a:rPr>
              <a:t> Gives information on where the child and adults need to be at any given time of the day</a:t>
            </a:r>
          </a:p>
          <a:p>
            <a:pPr lvl="1" eaLnBrk="1" hangingPunct="1">
              <a:lnSpc>
                <a:spcPct val="90000"/>
              </a:lnSpc>
              <a:buFontTx/>
              <a:buChar char="•"/>
              <a:defRPr/>
            </a:pPr>
            <a:r>
              <a:rPr lang="en-US" altLang="en-US" sz="1000" dirty="0">
                <a:latin typeface="Arial" panose="020B0604020202020204" pitchFamily="34" charset="0"/>
              </a:rPr>
              <a:t> Helps children develop concepts of time</a:t>
            </a:r>
          </a:p>
          <a:p>
            <a:pPr lvl="1" eaLnBrk="1" hangingPunct="1">
              <a:lnSpc>
                <a:spcPct val="90000"/>
              </a:lnSpc>
              <a:buFontTx/>
              <a:buChar char="•"/>
              <a:defRPr/>
            </a:pPr>
            <a:r>
              <a:rPr lang="en-US" altLang="en-US" sz="1000" dirty="0">
                <a:latin typeface="Arial" panose="020B0604020202020204" pitchFamily="34" charset="0"/>
              </a:rPr>
              <a:t> Helps children feel more secure and in control of their day</a:t>
            </a:r>
          </a:p>
          <a:p>
            <a:pPr lvl="1" eaLnBrk="1" hangingPunct="1">
              <a:lnSpc>
                <a:spcPct val="90000"/>
              </a:lnSpc>
              <a:buFontTx/>
              <a:buChar char="•"/>
              <a:defRPr/>
            </a:pPr>
            <a:r>
              <a:rPr lang="en-US" altLang="en-US" sz="1000" dirty="0">
                <a:latin typeface="Arial" panose="020B0604020202020204" pitchFamily="34" charset="0"/>
              </a:rPr>
              <a:t> Helps children gain more independence</a:t>
            </a:r>
          </a:p>
          <a:p>
            <a:pPr lvl="1" eaLnBrk="1" hangingPunct="1">
              <a:lnSpc>
                <a:spcPct val="90000"/>
              </a:lnSpc>
              <a:buFontTx/>
              <a:buChar char="•"/>
              <a:defRPr/>
            </a:pPr>
            <a:r>
              <a:rPr lang="en-US" altLang="en-US" sz="1000" dirty="0">
                <a:latin typeface="Arial" panose="020B0604020202020204" pitchFamily="34" charset="0"/>
              </a:rPr>
              <a:t> Cuts down with transition behavioral problems when activities and transitions are carefully and thoughtfully planned. </a:t>
            </a:r>
          </a:p>
          <a:p>
            <a:pPr eaLnBrk="1" hangingPunct="1">
              <a:lnSpc>
                <a:spcPct val="90000"/>
              </a:lnSpc>
              <a:defRPr/>
            </a:pPr>
            <a:endParaRPr lang="en-US" altLang="en-US" sz="1000" dirty="0">
              <a:latin typeface="Arial" panose="020B0604020202020204" pitchFamily="34" charset="0"/>
            </a:endParaRPr>
          </a:p>
          <a:p>
            <a:pPr eaLnBrk="1" hangingPunct="1">
              <a:lnSpc>
                <a:spcPct val="90000"/>
              </a:lnSpc>
              <a:defRPr/>
            </a:pPr>
            <a:r>
              <a:rPr lang="en-US" altLang="en-US" sz="1000" dirty="0">
                <a:latin typeface="Arial" panose="020B0604020202020204" pitchFamily="34" charset="0"/>
              </a:rPr>
              <a:t>Consistency does not preclude flexibility and spontaneity, nor does it mean that the clock rules the day.</a:t>
            </a:r>
            <a:endParaRPr lang="en-US" altLang="en-US" sz="1000" b="1" i="1" dirty="0">
              <a:latin typeface="Arial" panose="020B0604020202020204" pitchFamily="34" charset="0"/>
            </a:endParaRPr>
          </a:p>
          <a:p>
            <a:pPr eaLnBrk="1" hangingPunct="1">
              <a:lnSpc>
                <a:spcPct val="90000"/>
              </a:lnSpc>
              <a:defRPr/>
            </a:pPr>
            <a:endParaRPr lang="en-US" altLang="en-US" b="1" dirty="0" smtClean="0">
              <a:latin typeface="Arial" panose="020B0604020202020204" pitchFamily="34" charset="0"/>
            </a:endParaRPr>
          </a:p>
          <a:p>
            <a:pPr eaLnBrk="1" hangingPunct="1">
              <a:lnSpc>
                <a:spcPct val="90000"/>
              </a:lnSpc>
              <a:defRPr/>
            </a:pPr>
            <a:r>
              <a:rPr lang="en-US" altLang="en-US" b="1" dirty="0" smtClean="0">
                <a:latin typeface="Arial" panose="020B0604020202020204" pitchFamily="34" charset="0"/>
              </a:rPr>
              <a:t>ACTIVITY: </a:t>
            </a:r>
            <a:r>
              <a:rPr lang="en-US" altLang="en-US" dirty="0" smtClean="0">
                <a:latin typeface="Arial" panose="020B0604020202020204" pitchFamily="34" charset="0"/>
              </a:rPr>
              <a:t>Each team comes up with their top 10 reasons why we need to post a classroom schedule. The first team to complete assignment stands up and receives a prize. Then see if the other teams have anything different to add to the list.</a:t>
            </a: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
        <p:nvSpPr>
          <p:cNvPr id="716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DA740643-A902-488A-A52C-AF8A2FCC0B6C}" type="slidenum">
              <a:rPr lang="en-US" altLang="en-US" sz="1200"/>
              <a:pPr>
                <a:defRPr/>
              </a:pPr>
              <a:t>26</a:t>
            </a:fld>
            <a:endParaRPr lang="en-US" altLang="en-US" sz="1200"/>
          </a:p>
        </p:txBody>
      </p:sp>
    </p:spTree>
    <p:extLst>
      <p:ext uri="{BB962C8B-B14F-4D97-AF65-F5344CB8AC3E}">
        <p14:creationId xmlns:p14="http://schemas.microsoft.com/office/powerpoint/2010/main" val="160381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6A37B01-5CB2-4281-AC24-92B30FBDB294}" type="slidenum">
              <a:rPr lang="en-US" altLang="en-US" sz="1200"/>
              <a:pPr>
                <a:defRPr/>
              </a:pPr>
              <a:t>27</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Predictability </a:t>
            </a:r>
            <a:r>
              <a:rPr lang="en-US" altLang="en-US" dirty="0" smtClean="0">
                <a:latin typeface="Arial" panose="020B0604020202020204" pitchFamily="34" charset="0"/>
              </a:rPr>
              <a:t>-</a:t>
            </a:r>
            <a:r>
              <a:rPr lang="en-US" altLang="en-US" b="1" dirty="0" smtClean="0">
                <a:latin typeface="Arial" panose="020B0604020202020204" pitchFamily="34" charset="0"/>
              </a:rPr>
              <a:t> </a:t>
            </a:r>
            <a:r>
              <a:rPr lang="en-US" altLang="en-US" dirty="0" smtClean="0">
                <a:latin typeface="Arial" panose="020B0604020202020204" pitchFamily="34" charset="0"/>
              </a:rPr>
              <a:t>Anchored activities that occur in the same sequence everyday</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Flexibility </a:t>
            </a:r>
            <a:r>
              <a:rPr lang="en-US" altLang="en-US" dirty="0" smtClean="0">
                <a:latin typeface="Arial" panose="020B0604020202020204" pitchFamily="34" charset="0"/>
              </a:rPr>
              <a:t>- Changing planned activities or the timing of activities based on children's interests, engagement, and needs (? Or * can be used in the schedule</a:t>
            </a:r>
            <a:r>
              <a:rPr lang="en-US" altLang="en-US" baseline="0" dirty="0" smtClean="0">
                <a:latin typeface="Arial" panose="020B0604020202020204" pitchFamily="34" charset="0"/>
              </a:rPr>
              <a:t> to reflect a surprise activity, visitor, etc.)</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Balance </a:t>
            </a:r>
            <a:r>
              <a:rPr lang="en-US" altLang="en-US" dirty="0" smtClean="0">
                <a:latin typeface="Arial" panose="020B0604020202020204" pitchFamily="34" charset="0"/>
              </a:rPr>
              <a:t>- Variety and types of activities prepared and when they occur during the day</a:t>
            </a:r>
          </a:p>
          <a:p>
            <a:pPr>
              <a:buFont typeface="Wingdings" panose="05000000000000000000" pitchFamily="2" charset="2"/>
              <a:buNone/>
              <a:defRPr/>
            </a:pPr>
            <a:endParaRPr lang="en-US" altLang="en-US" b="1" dirty="0" smtClean="0">
              <a:latin typeface="Arial" panose="020B0604020202020204" pitchFamily="34" charset="0"/>
            </a:endParaRPr>
          </a:p>
          <a:p>
            <a:pPr>
              <a:buFont typeface="Wingdings" panose="05000000000000000000" pitchFamily="2" charset="2"/>
              <a:buNone/>
              <a:defRPr/>
            </a:pPr>
            <a:r>
              <a:rPr lang="en-US" altLang="en-US" b="1" dirty="0" smtClean="0">
                <a:latin typeface="Arial" panose="020B0604020202020204" pitchFamily="34" charset="0"/>
              </a:rPr>
              <a:t>CIRCLE: </a:t>
            </a:r>
            <a:r>
              <a:rPr lang="en-US" altLang="en-US" dirty="0" smtClean="0">
                <a:latin typeface="Arial" panose="020B0604020202020204" pitchFamily="34" charset="0"/>
              </a:rPr>
              <a:t>Once or multiple times throughout the day?</a:t>
            </a:r>
          </a:p>
          <a:p>
            <a:pPr>
              <a:buFont typeface="Wingdings" panose="05000000000000000000" pitchFamily="2" charset="2"/>
              <a:buNone/>
              <a:defRPr/>
            </a:pPr>
            <a:r>
              <a:rPr lang="en-US" altLang="en-US" dirty="0" smtClean="0">
                <a:latin typeface="Arial" panose="020B0604020202020204" pitchFamily="34" charset="0"/>
              </a:rPr>
              <a:t>Used to welcome everyone and/or to recall the events of the day? </a:t>
            </a:r>
          </a:p>
          <a:p>
            <a:pPr>
              <a:buFont typeface="Wingdings" panose="05000000000000000000" pitchFamily="2" charset="2"/>
              <a:buNone/>
              <a:defRPr/>
            </a:pPr>
            <a:r>
              <a:rPr lang="en-US" altLang="en-US" dirty="0" smtClean="0">
                <a:latin typeface="Arial" panose="020B0604020202020204" pitchFamily="34" charset="0"/>
              </a:rPr>
              <a:t>How will time be organized?</a:t>
            </a:r>
          </a:p>
          <a:p>
            <a:pPr>
              <a:buFont typeface="Wingdings" panose="05000000000000000000" pitchFamily="2" charset="2"/>
              <a:buNone/>
              <a:defRPr/>
            </a:pPr>
            <a:r>
              <a:rPr lang="en-US" altLang="en-US" dirty="0" smtClean="0">
                <a:latin typeface="Arial" panose="020B0604020202020204" pitchFamily="34" charset="0"/>
              </a:rPr>
              <a:t>Does it have its own routine?  </a:t>
            </a:r>
          </a:p>
          <a:p>
            <a:pPr>
              <a:buFont typeface="Wingdings" panose="05000000000000000000" pitchFamily="2" charset="2"/>
              <a:buNone/>
              <a:defRPr/>
            </a:pPr>
            <a:r>
              <a:rPr lang="en-US" altLang="en-US" dirty="0" smtClean="0">
                <a:latin typeface="Arial" panose="020B0604020202020204" pitchFamily="34" charset="0"/>
              </a:rPr>
              <a:t>May depend greatly on the developmental levels of the children and the activities. </a:t>
            </a:r>
          </a:p>
          <a:p>
            <a:pPr>
              <a:buFont typeface="Wingdings" panose="05000000000000000000" pitchFamily="2" charset="2"/>
              <a:buNone/>
              <a:defRPr/>
            </a:pPr>
            <a:r>
              <a:rPr lang="en-US" altLang="en-US" dirty="0" smtClean="0">
                <a:latin typeface="Arial" panose="020B0604020202020204" pitchFamily="34" charset="0"/>
              </a:rPr>
              <a:t>(Circle can also be used for transitions to bring children together and to reflect</a:t>
            </a:r>
            <a:r>
              <a:rPr lang="en-US" altLang="en-US" baseline="0" dirty="0" smtClean="0">
                <a:latin typeface="Arial" panose="020B0604020202020204" pitchFamily="34" charset="0"/>
              </a:rPr>
              <a:t> where they were and what is next to build in more predictability, if needed). </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702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412DA796-1C8E-4969-B4CF-26BC715DA386}" type="slidenum">
              <a:rPr lang="en-US" altLang="en-US" sz="1200"/>
              <a:pPr>
                <a:defRPr/>
              </a:pPr>
              <a:t>28</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1000" dirty="0">
                <a:latin typeface="Arial" panose="020B0604020202020204" pitchFamily="34" charset="0"/>
              </a:rPr>
              <a:t>Additional considerations:</a:t>
            </a:r>
          </a:p>
          <a:p>
            <a:pPr eaLnBrk="1" hangingPunct="1">
              <a:buFontTx/>
              <a:buChar char="•"/>
              <a:defRPr/>
            </a:pPr>
            <a:r>
              <a:rPr lang="en-US" altLang="en-US" sz="1000" dirty="0">
                <a:latin typeface="Arial" panose="020B0604020202020204" pitchFamily="34" charset="0"/>
              </a:rPr>
              <a:t> </a:t>
            </a:r>
            <a:r>
              <a:rPr lang="en-US" altLang="en-US" sz="1000" b="1" dirty="0">
                <a:latin typeface="Arial" panose="020B0604020202020204" pitchFamily="34" charset="0"/>
              </a:rPr>
              <a:t>Adequate time </a:t>
            </a:r>
            <a:r>
              <a:rPr lang="en-US" altLang="en-US" sz="1000" dirty="0">
                <a:latin typeface="Arial" panose="020B0604020202020204" pitchFamily="34" charset="0"/>
              </a:rPr>
              <a:t>– Give children a chance to select activities and materials, plan what they want to do, and clean up after. Many times teachers do not allow adequate time for children to take the responsibility to clean up and do it right — not just stuff materials on shelves!</a:t>
            </a:r>
          </a:p>
          <a:p>
            <a:pPr eaLnBrk="1" hangingPunct="1">
              <a:buFontTx/>
              <a:buChar char="•"/>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t>
            </a:r>
            <a:r>
              <a:rPr lang="en-US" altLang="en-US" sz="1000" b="1" dirty="0">
                <a:latin typeface="Arial" panose="020B0604020202020204" pitchFamily="34" charset="0"/>
              </a:rPr>
              <a:t>Visibility</a:t>
            </a:r>
            <a:r>
              <a:rPr lang="en-US" altLang="en-US" sz="1000" dirty="0">
                <a:latin typeface="Arial" panose="020B0604020202020204" pitchFamily="34" charset="0"/>
              </a:rPr>
              <a:t> – Schedules need to be posted at children’s eye level and should include the name of the routine and when it begins and ends. The activities within can be seen from different locations in the room</a:t>
            </a:r>
            <a:r>
              <a:rPr lang="en-US" altLang="en-US" sz="1000" dirty="0" smtClean="0">
                <a:latin typeface="Arial" panose="020B0604020202020204" pitchFamily="34" charset="0"/>
              </a:rPr>
              <a:t>. Individual schedules</a:t>
            </a:r>
            <a:r>
              <a:rPr lang="en-US" altLang="en-US" sz="1000" baseline="0" dirty="0" smtClean="0">
                <a:latin typeface="Arial" panose="020B0604020202020204" pitchFamily="34" charset="0"/>
              </a:rPr>
              <a:t> can be used for any and all children, if appropriate.</a:t>
            </a:r>
            <a:endParaRPr lang="en-US" altLang="en-US" sz="1000" dirty="0">
              <a:latin typeface="Arial" panose="020B0604020202020204" pitchFamily="34" charset="0"/>
            </a:endParaRPr>
          </a:p>
          <a:p>
            <a:pPr eaLnBrk="1" hangingPunct="1">
              <a:buFontTx/>
              <a:buChar char="•"/>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t>
            </a:r>
            <a:r>
              <a:rPr lang="en-US" altLang="en-US" sz="1000" b="1" dirty="0">
                <a:latin typeface="Arial" panose="020B0604020202020204" pitchFamily="34" charset="0"/>
              </a:rPr>
              <a:t>Photographs</a:t>
            </a:r>
            <a:r>
              <a:rPr lang="en-US" altLang="en-US" sz="1000" dirty="0">
                <a:latin typeface="Arial" panose="020B0604020202020204" pitchFamily="34" charset="0"/>
              </a:rPr>
              <a:t> of the children actually performing these activities, other pictures, drawings, and block-print could be used so children can see what happens next in the day.</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 </a:t>
            </a:r>
            <a:r>
              <a:rPr lang="en-US" altLang="en-US" sz="1000" b="1" dirty="0">
                <a:latin typeface="Arial" panose="020B0604020202020204" pitchFamily="34" charset="0"/>
              </a:rPr>
              <a:t>visual schedule </a:t>
            </a:r>
            <a:r>
              <a:rPr lang="en-US" altLang="en-US" sz="1000" dirty="0">
                <a:latin typeface="Arial" panose="020B0604020202020204" pitchFamily="34" charset="0"/>
              </a:rPr>
              <a:t>is particularly helpful for children who have difficulty with transitions. It’s also helpful for subs, volunteers, and other visitors in the classroom.</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Schedule more challenging activities in the morning when children are most alert and motivated.</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Plan </a:t>
            </a:r>
            <a:r>
              <a:rPr lang="en-US" altLang="en-US" sz="1000" b="1" dirty="0">
                <a:latin typeface="Arial" panose="020B0604020202020204" pitchFamily="34" charset="0"/>
              </a:rPr>
              <a:t>at least 60 minutes a day for each choice time</a:t>
            </a:r>
            <a:r>
              <a:rPr lang="en-US" altLang="en-US" sz="1000" dirty="0">
                <a:latin typeface="Arial" panose="020B0604020202020204" pitchFamily="34" charset="0"/>
              </a:rPr>
              <a:t>, allowing children to be more deeply involved in their play.</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Allow </a:t>
            </a:r>
            <a:r>
              <a:rPr lang="en-US" altLang="en-US" sz="1000" b="1" dirty="0">
                <a:latin typeface="Arial" panose="020B0604020202020204" pitchFamily="34" charset="0"/>
              </a:rPr>
              <a:t>45-60 minutes for each outdoor period</a:t>
            </a:r>
            <a:r>
              <a:rPr lang="en-US" altLang="en-US" sz="1000" dirty="0">
                <a:latin typeface="Arial" panose="020B0604020202020204" pitchFamily="34" charset="0"/>
              </a:rPr>
              <a:t>.</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Schedule </a:t>
            </a:r>
            <a:r>
              <a:rPr lang="en-US" altLang="en-US" sz="1000" b="1" dirty="0">
                <a:latin typeface="Arial" panose="020B0604020202020204" pitchFamily="34" charset="0"/>
              </a:rPr>
              <a:t>nap time </a:t>
            </a:r>
            <a:r>
              <a:rPr lang="en-US" altLang="en-US" sz="1000" dirty="0">
                <a:latin typeface="Arial" panose="020B0604020202020204" pitchFamily="34" charset="0"/>
              </a:rPr>
              <a:t>after lunch. Children tend to be sleepy after they eat.</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Try to include a </a:t>
            </a:r>
            <a:r>
              <a:rPr lang="en-US" altLang="en-US" sz="1000" b="1" dirty="0">
                <a:latin typeface="Arial" panose="020B0604020202020204" pitchFamily="34" charset="0"/>
              </a:rPr>
              <a:t>play activity </a:t>
            </a:r>
            <a:r>
              <a:rPr lang="en-US" altLang="en-US" sz="1000" dirty="0">
                <a:latin typeface="Arial" panose="020B0604020202020204" pitchFamily="34" charset="0"/>
              </a:rPr>
              <a:t>in the </a:t>
            </a:r>
            <a:r>
              <a:rPr lang="en-US" altLang="en-US" sz="1000" b="1" dirty="0">
                <a:latin typeface="Arial" panose="020B0604020202020204" pitchFamily="34" charset="0"/>
              </a:rPr>
              <a:t>morning</a:t>
            </a:r>
            <a:r>
              <a:rPr lang="en-US" altLang="en-US" sz="1000" dirty="0">
                <a:latin typeface="Arial" panose="020B0604020202020204" pitchFamily="34" charset="0"/>
              </a:rPr>
              <a:t> and in the </a:t>
            </a:r>
            <a:r>
              <a:rPr lang="en-US" altLang="en-US" sz="1000" b="1" dirty="0">
                <a:latin typeface="Arial" panose="020B0604020202020204" pitchFamily="34" charset="0"/>
              </a:rPr>
              <a:t>afternoon</a:t>
            </a:r>
            <a:r>
              <a:rPr lang="en-US" altLang="en-US" sz="1000" dirty="0">
                <a:latin typeface="Arial" panose="020B0604020202020204" pitchFamily="34" charset="0"/>
              </a:rPr>
              <a:t>. Getting up from a nap and going home immediately is hard for most kids</a:t>
            </a:r>
            <a:r>
              <a:rPr lang="en-US" altLang="en-US" sz="1000" dirty="0" smtClean="0">
                <a:latin typeface="Arial" panose="020B0604020202020204" pitchFamily="34" charset="0"/>
              </a:rPr>
              <a:t>.</a:t>
            </a:r>
          </a:p>
          <a:p>
            <a:pPr eaLnBrk="1" hangingPunct="1">
              <a:buFontTx/>
              <a:buChar char="•"/>
              <a:defRPr/>
            </a:pPr>
            <a:endParaRPr lang="en-US" altLang="en-US" sz="1000" dirty="0" smtClean="0">
              <a:latin typeface="Arial" panose="020B0604020202020204" pitchFamily="34" charset="0"/>
            </a:endParaRPr>
          </a:p>
          <a:p>
            <a:pPr eaLnBrk="1" hangingPunct="1">
              <a:buFontTx/>
              <a:buChar char="•"/>
              <a:defRPr/>
            </a:pPr>
            <a:r>
              <a:rPr lang="en-US" altLang="en-US" sz="1000" dirty="0" smtClean="0">
                <a:latin typeface="Arial" panose="020B0604020202020204" pitchFamily="34" charset="0"/>
              </a:rPr>
              <a:t>Block</a:t>
            </a:r>
            <a:r>
              <a:rPr lang="en-US" altLang="en-US" sz="1000" baseline="0" dirty="0" smtClean="0">
                <a:latin typeface="Arial" panose="020B0604020202020204" pitchFamily="34" charset="0"/>
              </a:rPr>
              <a:t> structure:  start out with less materials, by spring there are more materials, children know how to play with the blocks and leave the structure so children can add on to the structure! </a:t>
            </a:r>
            <a:endParaRPr lang="en-US" altLang="en-US" sz="1000" dirty="0">
              <a:latin typeface="Arial" panose="020B0604020202020204" pitchFamily="34" charset="0"/>
            </a:endParaRPr>
          </a:p>
        </p:txBody>
      </p:sp>
    </p:spTree>
    <p:extLst>
      <p:ext uri="{BB962C8B-B14F-4D97-AF65-F5344CB8AC3E}">
        <p14:creationId xmlns:p14="http://schemas.microsoft.com/office/powerpoint/2010/main" val="152653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latin typeface="Arial" panose="020B0604020202020204" pitchFamily="34" charset="0"/>
              </a:rPr>
              <a:t>Points to remember:</a:t>
            </a:r>
          </a:p>
          <a:p>
            <a:pPr>
              <a:defRPr/>
            </a:pPr>
            <a:r>
              <a:rPr lang="en-US" altLang="en-US" dirty="0" smtClean="0">
                <a:latin typeface="Arial" panose="020B0604020202020204" pitchFamily="34" charset="0"/>
              </a:rPr>
              <a:t>     Put the daily schedule IN FRONT of your students</a:t>
            </a:r>
          </a:p>
          <a:p>
            <a:pPr>
              <a:defRPr/>
            </a:pPr>
            <a:r>
              <a:rPr lang="en-US" altLang="en-US" dirty="0" smtClean="0">
                <a:latin typeface="Arial" panose="020B0604020202020204" pitchFamily="34" charset="0"/>
              </a:rPr>
              <a:t>     Display it at your students’ EYE LEVEL</a:t>
            </a:r>
          </a:p>
          <a:p>
            <a:pPr>
              <a:defRPr/>
            </a:pPr>
            <a:r>
              <a:rPr lang="en-US" altLang="en-US" dirty="0" smtClean="0">
                <a:latin typeface="Arial" panose="020B0604020202020204" pitchFamily="34" charset="0"/>
              </a:rPr>
              <a:t>     Point to it and describe your classroom day</a:t>
            </a:r>
          </a:p>
          <a:p>
            <a:pPr>
              <a:defRPr/>
            </a:pPr>
            <a:r>
              <a:rPr lang="en-US" altLang="en-US" dirty="0" smtClean="0">
                <a:latin typeface="Arial" panose="020B0604020202020204" pitchFamily="34" charset="0"/>
              </a:rPr>
              <a:t>     Allow students to take off parts of the day and put into the “finished” spot throughout the day…draw attention to the schedule all day</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Recording the schedule:</a:t>
            </a:r>
          </a:p>
          <a:p>
            <a:pPr lvl="1">
              <a:defRPr/>
            </a:pPr>
            <a:r>
              <a:rPr lang="en-US" altLang="en-US" dirty="0" smtClean="0">
                <a:latin typeface="Arial" panose="020B0604020202020204" pitchFamily="34" charset="0"/>
              </a:rPr>
              <a:t>To keep you on target</a:t>
            </a:r>
          </a:p>
          <a:p>
            <a:pPr lvl="1">
              <a:defRPr/>
            </a:pPr>
            <a:r>
              <a:rPr lang="en-US" altLang="en-US" dirty="0" smtClean="0">
                <a:latin typeface="Arial" panose="020B0604020202020204" pitchFamily="34" charset="0"/>
              </a:rPr>
              <a:t>To help you remember what you planned to do</a:t>
            </a:r>
          </a:p>
          <a:p>
            <a:pPr lvl="1">
              <a:buFont typeface="Wingdings" panose="05000000000000000000" pitchFamily="2" charset="2"/>
              <a:buNone/>
              <a:defRPr/>
            </a:pPr>
            <a:r>
              <a:rPr lang="en-US" altLang="en-US" dirty="0" smtClean="0">
                <a:latin typeface="Arial" panose="020B0604020202020204" pitchFamily="34" charset="0"/>
              </a:rPr>
              <a:t>To help staff members keep track of their own roles</a:t>
            </a:r>
          </a:p>
          <a:p>
            <a:pPr lvl="1">
              <a:buFont typeface="Wingdings" panose="05000000000000000000" pitchFamily="2" charset="2"/>
              <a:buNone/>
              <a:defRPr/>
            </a:pPr>
            <a:r>
              <a:rPr lang="en-US" altLang="en-US" dirty="0" smtClean="0">
                <a:latin typeface="Arial" panose="020B0604020202020204" pitchFamily="34" charset="0"/>
              </a:rPr>
              <a:t>To help children structure their day/week</a:t>
            </a:r>
          </a:p>
          <a:p>
            <a:pPr lvl="1">
              <a:buFont typeface="Wingdings" panose="05000000000000000000" pitchFamily="2" charset="2"/>
              <a:buNone/>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Some ways to post:</a:t>
            </a:r>
          </a:p>
          <a:p>
            <a:pPr>
              <a:defRPr/>
            </a:pPr>
            <a:r>
              <a:rPr lang="en-US" altLang="en-US" dirty="0" smtClean="0">
                <a:latin typeface="Arial" panose="020B0604020202020204" pitchFamily="34" charset="0"/>
              </a:rPr>
              <a:t>   Picture wall schedule</a:t>
            </a:r>
          </a:p>
          <a:p>
            <a:pPr>
              <a:defRPr/>
            </a:pPr>
            <a:r>
              <a:rPr lang="en-US" altLang="en-US" dirty="0" smtClean="0">
                <a:latin typeface="Arial" panose="020B0604020202020204" pitchFamily="34" charset="0"/>
              </a:rPr>
              <a:t>   Flip charts (small or large)</a:t>
            </a:r>
          </a:p>
          <a:p>
            <a:pPr>
              <a:defRPr/>
            </a:pPr>
            <a:r>
              <a:rPr lang="en-US" altLang="en-US" dirty="0" smtClean="0">
                <a:latin typeface="Arial" panose="020B0604020202020204" pitchFamily="34" charset="0"/>
              </a:rPr>
              <a:t>   Velcro notebook</a:t>
            </a:r>
          </a:p>
          <a:p>
            <a:pPr>
              <a:defRPr/>
            </a:pPr>
            <a:r>
              <a:rPr lang="en-US" altLang="en-US" dirty="0" smtClean="0">
                <a:latin typeface="Arial" panose="020B0604020202020204" pitchFamily="34" charset="0"/>
              </a:rPr>
              <a:t>   Strip schedule</a:t>
            </a:r>
          </a:p>
          <a:p>
            <a:pPr>
              <a:defRPr/>
            </a:pPr>
            <a:r>
              <a:rPr lang="en-US" altLang="en-US" dirty="0" smtClean="0">
                <a:latin typeface="Arial" panose="020B0604020202020204" pitchFamily="34" charset="0"/>
              </a:rPr>
              <a:t>   *** Individual schedules for children who need one</a:t>
            </a: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		</a:t>
            </a:r>
          </a:p>
        </p:txBody>
      </p:sp>
      <p:sp>
        <p:nvSpPr>
          <p:cNvPr id="747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ED2703E-6B18-4ABE-8053-A8736259C247}" type="slidenum">
              <a:rPr lang="en-US" altLang="en-US" sz="1200"/>
              <a:pPr>
                <a:defRPr/>
              </a:pPr>
              <a:t>29</a:t>
            </a:fld>
            <a:endParaRPr lang="en-US" altLang="en-US" sz="1200"/>
          </a:p>
        </p:txBody>
      </p:sp>
    </p:spTree>
    <p:extLst>
      <p:ext uri="{BB962C8B-B14F-4D97-AF65-F5344CB8AC3E}">
        <p14:creationId xmlns:p14="http://schemas.microsoft.com/office/powerpoint/2010/main" val="563114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dirty="0" smtClean="0">
                <a:latin typeface="Arial" panose="020B0604020202020204" pitchFamily="34" charset="0"/>
              </a:rPr>
              <a:t>Research indicates that many children spend too much of their school day involved in transitions between activities and locations. A huge loss of instructional time!</a:t>
            </a:r>
          </a:p>
          <a:p>
            <a:pPr eaLnBrk="1" hangingPunct="1">
              <a:lnSpc>
                <a:spcPct val="90000"/>
              </a:lnSpc>
              <a:defRPr/>
            </a:pPr>
            <a:endParaRPr lang="en-US" altLang="en-US" dirty="0" smtClean="0">
              <a:latin typeface="Arial" panose="020B0604020202020204" pitchFamily="34" charset="0"/>
            </a:endParaRPr>
          </a:p>
          <a:p>
            <a:pPr eaLnBrk="1" hangingPunct="1">
              <a:lnSpc>
                <a:spcPct val="90000"/>
              </a:lnSpc>
              <a:defRPr/>
            </a:pPr>
            <a:r>
              <a:rPr lang="en-US" altLang="en-US" dirty="0" smtClean="0">
                <a:latin typeface="Arial" panose="020B0604020202020204" pitchFamily="34" charset="0"/>
              </a:rPr>
              <a:t>Transitions that are not carefully planned are time-consuming and chaotic and set the stage for disruptive behaviors. Well-planned transitions provide the opportunity for children to practice independence and are an opportunity to build or enhance a child’s self-confidence and self-esteem at managing themselves and materials as they transition from one activity or location to another.</a:t>
            </a:r>
          </a:p>
          <a:p>
            <a:pPr lvl="1" eaLnBrk="1" hangingPunct="1">
              <a:lnSpc>
                <a:spcPct val="90000"/>
              </a:lnSpc>
              <a:buFontTx/>
              <a:buChar char="•"/>
              <a:defRPr/>
            </a:pPr>
            <a:r>
              <a:rPr lang="en-US" altLang="en-US" dirty="0" smtClean="0">
                <a:latin typeface="Arial" panose="020B0604020202020204" pitchFamily="34" charset="0"/>
              </a:rPr>
              <a:t> Plan, plan, plan!</a:t>
            </a:r>
          </a:p>
          <a:p>
            <a:pPr lvl="1" eaLnBrk="1" hangingPunct="1">
              <a:lnSpc>
                <a:spcPct val="90000"/>
              </a:lnSpc>
              <a:buFontTx/>
              <a:buChar char="•"/>
              <a:defRPr/>
            </a:pPr>
            <a:endParaRPr lang="en-US" altLang="en-US" dirty="0" smtClean="0">
              <a:latin typeface="Arial" panose="020B0604020202020204" pitchFamily="34" charset="0"/>
            </a:endParaRPr>
          </a:p>
          <a:p>
            <a:pPr eaLnBrk="1" hangingPunct="1">
              <a:lnSpc>
                <a:spcPct val="90000"/>
              </a:lnSpc>
              <a:defRPr/>
            </a:pPr>
            <a:r>
              <a:rPr lang="en-US" altLang="en-US" dirty="0" smtClean="0">
                <a:latin typeface="Arial" panose="020B0604020202020204" pitchFamily="34" charset="0"/>
              </a:rPr>
              <a:t>Prepare, prepare, prepare!</a:t>
            </a:r>
          </a:p>
          <a:p>
            <a:pPr lvl="1" eaLnBrk="1" hangingPunct="1">
              <a:lnSpc>
                <a:spcPct val="90000"/>
              </a:lnSpc>
              <a:buFontTx/>
              <a:buChar char="•"/>
              <a:defRPr/>
            </a:pPr>
            <a:r>
              <a:rPr lang="en-US" altLang="en-US" dirty="0" smtClean="0">
                <a:latin typeface="Arial" panose="020B0604020202020204" pitchFamily="34" charset="0"/>
              </a:rPr>
              <a:t> Occur throughout the day.</a:t>
            </a:r>
          </a:p>
          <a:p>
            <a:pPr lvl="1" eaLnBrk="1" hangingPunct="1">
              <a:lnSpc>
                <a:spcPct val="90000"/>
              </a:lnSpc>
              <a:buFontTx/>
              <a:buChar char="•"/>
              <a:defRPr/>
            </a:pPr>
            <a:r>
              <a:rPr lang="en-US" altLang="en-US" dirty="0" smtClean="0">
                <a:latin typeface="Arial" panose="020B0604020202020204" pitchFamily="34" charset="0"/>
              </a:rPr>
              <a:t> Should be fun.</a:t>
            </a:r>
          </a:p>
        </p:txBody>
      </p:sp>
      <p:sp>
        <p:nvSpPr>
          <p:cNvPr id="757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2F47068-0A1E-4488-B2A8-DA3D3DD86DF9}" type="slidenum">
              <a:rPr lang="en-US" altLang="en-US" sz="1200"/>
              <a:pPr>
                <a:defRPr/>
              </a:pPr>
              <a:t>30</a:t>
            </a:fld>
            <a:endParaRPr lang="en-US" altLang="en-US" sz="1200"/>
          </a:p>
        </p:txBody>
      </p:sp>
    </p:spTree>
    <p:extLst>
      <p:ext uri="{BB962C8B-B14F-4D97-AF65-F5344CB8AC3E}">
        <p14:creationId xmlns:p14="http://schemas.microsoft.com/office/powerpoint/2010/main" val="842637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707B1EAA-988D-44E4-9B8C-EE10D3146C2F}" type="slidenum">
              <a:rPr lang="en-US" altLang="en-US" sz="1200"/>
              <a:pPr>
                <a:defRPr/>
              </a:pPr>
              <a:t>32</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Clr>
                <a:schemeClr val="tx2"/>
              </a:buClr>
              <a:defRPr/>
            </a:pPr>
            <a:r>
              <a:rPr lang="en-US" altLang="en-US" dirty="0" smtClean="0">
                <a:latin typeface="Century Gothic" panose="020B0502020202020204" pitchFamily="34" charset="0"/>
                <a:cs typeface="Arial" panose="020B0604020202020204" pitchFamily="34" charset="0"/>
              </a:rPr>
              <a:t>Use routine transitions, familiarity </a:t>
            </a:r>
          </a:p>
          <a:p>
            <a:pPr>
              <a:buClr>
                <a:schemeClr val="tx2"/>
              </a:buClr>
              <a:defRPr/>
            </a:pPr>
            <a:endParaRPr lang="en-US" altLang="en-US" dirty="0" smtClean="0">
              <a:latin typeface="Century Gothic" panose="020B0502020202020204" pitchFamily="34" charset="0"/>
              <a:cs typeface="Arial" panose="020B0604020202020204" pitchFamily="34" charset="0"/>
            </a:endParaRPr>
          </a:p>
          <a:p>
            <a:pPr>
              <a:buClr>
                <a:schemeClr val="tx2"/>
              </a:buClr>
              <a:defRPr/>
            </a:pPr>
            <a:r>
              <a:rPr lang="en-US" altLang="en-US" dirty="0" smtClean="0">
                <a:latin typeface="Century Gothic" panose="020B0502020202020204" pitchFamily="34" charset="0"/>
                <a:cs typeface="Arial" panose="020B0604020202020204" pitchFamily="34" charset="0"/>
              </a:rPr>
              <a:t>Use to reinforce content and skills</a:t>
            </a:r>
          </a:p>
          <a:p>
            <a:pPr>
              <a:buClr>
                <a:schemeClr val="tx2"/>
              </a:buClr>
              <a:defRPr/>
            </a:pPr>
            <a:endParaRPr lang="en-US" altLang="en-US" dirty="0" smtClean="0">
              <a:latin typeface="Century Gothic" panose="020B0502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rPr>
              <a:t>For children who use a wheelchair or gait trainer or need adult supervision, try to include activities that would encourage as much independence as possible or try to pair child with a more competent child to assist with the transition.</a:t>
            </a:r>
          </a:p>
          <a:p>
            <a:pPr eaLnBrk="1" hangingPunct="1">
              <a:defRPr/>
            </a:pPr>
            <a:endParaRPr lang="en-US" altLang="en-US" dirty="0" smtClean="0">
              <a:latin typeface="Arial" panose="020B0604020202020204" pitchFamily="34" charset="0"/>
            </a:endParaRPr>
          </a:p>
          <a:p>
            <a:pPr eaLnBrk="1" hangingPunct="1">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94202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2DB6CC4D-43C4-4016-890B-D088B9CDFCEF}" type="slidenum">
              <a:rPr lang="en-US" altLang="en-US" sz="1200"/>
              <a:pPr>
                <a:defRPr/>
              </a:pPr>
              <a:t>33</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ASK</a:t>
            </a:r>
            <a:r>
              <a:rPr lang="en-US" altLang="en-US" dirty="0" smtClean="0">
                <a:latin typeface="Arial" panose="020B0604020202020204" pitchFamily="34" charset="0"/>
              </a:rPr>
              <a:t> participants what a smooth transition looks like before showing bullet points slide.</a:t>
            </a:r>
          </a:p>
          <a:p>
            <a:pPr>
              <a:defRPr/>
            </a:pPr>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ACTIVITY: </a:t>
            </a:r>
            <a:r>
              <a:rPr lang="en-US" altLang="en-US" dirty="0" smtClean="0">
                <a:latin typeface="Arial" panose="020B0604020202020204" pitchFamily="34" charset="0"/>
              </a:rPr>
              <a:t>In small groups, each group lists five ways to create smooth transitions.</a:t>
            </a:r>
            <a:r>
              <a:rPr lang="en-US" altLang="en-US" baseline="0" dirty="0" smtClean="0">
                <a:latin typeface="Arial" panose="020B0604020202020204" pitchFamily="34" charset="0"/>
              </a:rPr>
              <a:t> </a:t>
            </a:r>
            <a:r>
              <a:rPr lang="en-US" altLang="en-US" dirty="0" smtClean="0">
                <a:latin typeface="Arial" panose="020B0604020202020204" pitchFamily="34" charset="0"/>
              </a:rPr>
              <a:t>Brainstorm how you can</a:t>
            </a:r>
            <a:r>
              <a:rPr lang="en-US" altLang="en-US" baseline="0" dirty="0" smtClean="0">
                <a:latin typeface="Arial" panose="020B0604020202020204" pitchFamily="34" charset="0"/>
              </a:rPr>
              <a:t> you embed specific instructional activities in these transitions. </a:t>
            </a:r>
          </a:p>
          <a:p>
            <a:pPr eaLnBrk="1" hangingPunct="1"/>
            <a:r>
              <a:rPr lang="en-US" altLang="en-US" baseline="0" dirty="0" smtClean="0">
                <a:latin typeface="Arial" panose="020B0604020202020204" pitchFamily="34" charset="0"/>
              </a:rPr>
              <a:t>Remember to think about </a:t>
            </a:r>
            <a:r>
              <a:rPr lang="en-US" altLang="en-US" dirty="0" smtClean="0">
                <a:latin typeface="Arial" panose="020B0604020202020204" pitchFamily="34" charset="0"/>
              </a:rPr>
              <a:t>some of your go-to transition warnings? Why did these work well for your classroom?</a:t>
            </a:r>
          </a:p>
          <a:p>
            <a:pPr eaLnBrk="1" hangingPunct="1"/>
            <a:r>
              <a:rPr lang="en-US" altLang="en-US" dirty="0" smtClean="0">
                <a:latin typeface="Arial" panose="020B0604020202020204" pitchFamily="34" charset="0"/>
              </a:rPr>
              <a:t>Are there any transition warnings that have not worked well in your classroom? If so, why do you think they did not result in a smooth transition?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 </a:t>
            </a:r>
          </a:p>
        </p:txBody>
      </p:sp>
    </p:spTree>
    <p:extLst>
      <p:ext uri="{BB962C8B-B14F-4D97-AF65-F5344CB8AC3E}">
        <p14:creationId xmlns:p14="http://schemas.microsoft.com/office/powerpoint/2010/main" val="1170138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a:t>Use change of flooring, dividers, bookshelves, hanging canopy, change in color, change in lighting, colored tape, etc. to indicate specific areas.</a:t>
            </a:r>
          </a:p>
        </p:txBody>
      </p:sp>
      <p:sp>
        <p:nvSpPr>
          <p:cNvPr id="829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8584D8EC-B26D-4751-8B7B-C85E247C4A60}" type="slidenum">
              <a:rPr lang="en-US" altLang="en-US" sz="1200"/>
              <a:pPr>
                <a:defRPr/>
              </a:pPr>
              <a:t>35</a:t>
            </a:fld>
            <a:endParaRPr lang="en-US" altLang="en-US" sz="1200"/>
          </a:p>
        </p:txBody>
      </p:sp>
    </p:spTree>
    <p:extLst>
      <p:ext uri="{BB962C8B-B14F-4D97-AF65-F5344CB8AC3E}">
        <p14:creationId xmlns:p14="http://schemas.microsoft.com/office/powerpoint/2010/main" val="412203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p:txBody>
          <a:bodyPr/>
          <a:lstStyle/>
          <a:p>
            <a:pPr>
              <a:defRPr/>
            </a:pPr>
            <a:r>
              <a:rPr lang="en-US" altLang="en-US" dirty="0" smtClean="0">
                <a:latin typeface="Arial" pitchFamily="34" charset="0"/>
              </a:rPr>
              <a:t>Just like marketing in stores to get the most from consumers, consider where you do your best work (think, learn, interact, create)? </a:t>
            </a:r>
          </a:p>
          <a:p>
            <a:pPr>
              <a:defRPr/>
            </a:pPr>
            <a:r>
              <a:rPr lang="en-US" altLang="en-US" dirty="0" smtClean="0">
                <a:latin typeface="Arial" pitchFamily="34" charset="0"/>
              </a:rPr>
              <a:t>Consider the space we are in now - </a:t>
            </a:r>
          </a:p>
          <a:p>
            <a:pPr marL="174708" indent="-174708">
              <a:buFont typeface="Arial" panose="020B0604020202020204" pitchFamily="34" charset="0"/>
              <a:buChar char="•"/>
              <a:defRPr/>
            </a:pPr>
            <a:r>
              <a:rPr lang="en-US" altLang="en-US" dirty="0" smtClean="0">
                <a:latin typeface="Arial" pitchFamily="34" charset="0"/>
              </a:rPr>
              <a:t>Does it work for you? </a:t>
            </a:r>
          </a:p>
          <a:p>
            <a:pPr marL="174708" indent="-174708">
              <a:buFont typeface="Arial" panose="020B0604020202020204" pitchFamily="34" charset="0"/>
              <a:buChar char="•"/>
              <a:defRPr/>
            </a:pPr>
            <a:r>
              <a:rPr lang="en-US" altLang="en-US" dirty="0" smtClean="0">
                <a:latin typeface="Arial" pitchFamily="34" charset="0"/>
              </a:rPr>
              <a:t>Is it comfortable?</a:t>
            </a:r>
          </a:p>
          <a:p>
            <a:pPr marL="174708" indent="-174708">
              <a:buFont typeface="Arial" panose="020B0604020202020204" pitchFamily="34" charset="0"/>
              <a:buChar char="•"/>
              <a:defRPr/>
            </a:pPr>
            <a:r>
              <a:rPr lang="en-US" altLang="en-US" dirty="0" smtClean="0">
                <a:latin typeface="Arial" pitchFamily="34" charset="0"/>
              </a:rPr>
              <a:t>Could you be in this space for a long time?</a:t>
            </a:r>
          </a:p>
          <a:p>
            <a:pPr marL="174708" indent="-174708">
              <a:buFont typeface="Arial" panose="020B0604020202020204" pitchFamily="34" charset="0"/>
              <a:buChar char="•"/>
              <a:defRPr/>
            </a:pPr>
            <a:r>
              <a:rPr lang="en-US" altLang="en-US" dirty="0" smtClean="0">
                <a:latin typeface="Arial" pitchFamily="34" charset="0"/>
              </a:rPr>
              <a:t>How has the leader prepared the environment for your learning?</a:t>
            </a:r>
          </a:p>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r>
              <a:rPr lang="en-US" altLang="en-US" dirty="0" smtClean="0">
                <a:latin typeface="Arial" pitchFamily="34" charset="0"/>
              </a:rPr>
              <a:t>Market your classroom! Think about your classroom: What is the structure of your current room? </a:t>
            </a:r>
          </a:p>
          <a:p>
            <a:pPr>
              <a:defRPr/>
            </a:pPr>
            <a:r>
              <a:rPr lang="en-US" altLang="en-US" dirty="0" smtClean="0">
                <a:latin typeface="Arial" pitchFamily="34" charset="0"/>
              </a:rPr>
              <a:t>All learning occurs within a physical environment. Creating smaller spaces that have a particular function within a classroom help children know what to do and where to do it. Also helps build independence, a life long goal. </a:t>
            </a:r>
          </a:p>
        </p:txBody>
      </p:sp>
      <p:sp>
        <p:nvSpPr>
          <p:cNvPr id="593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7045529-5A3B-4074-BC2B-710999F2FA63}" type="slidenum">
              <a:rPr lang="en-US" altLang="en-US" sz="1200"/>
              <a:pPr>
                <a:defRPr/>
              </a:pPr>
              <a:t>5</a:t>
            </a:fld>
            <a:endParaRPr lang="en-US" altLang="en-US" sz="1200"/>
          </a:p>
        </p:txBody>
      </p:sp>
    </p:spTree>
    <p:extLst>
      <p:ext uri="{BB962C8B-B14F-4D97-AF65-F5344CB8AC3E}">
        <p14:creationId xmlns:p14="http://schemas.microsoft.com/office/powerpoint/2010/main" val="3557254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65C0CB1-B36E-46AE-B3C0-8BFC43EACF0C}" type="slidenum">
              <a:rPr lang="en-US" altLang="en-US" sz="1200"/>
              <a:pPr>
                <a:defRPr/>
              </a:pPr>
              <a:t>36</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Remember to use peers first for helpers and models rather than adults. Adults can be free to facilitate the process and not necessarily be directly involved.</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Have a process or protocol for the late arrivals so as not to disrupt the class routine. </a:t>
            </a:r>
          </a:p>
          <a:p>
            <a:pPr eaLnBrk="1" hangingPunct="1">
              <a:defRPr/>
            </a:pPr>
            <a:r>
              <a:rPr lang="en-US" altLang="en-US" dirty="0" smtClean="0">
                <a:latin typeface="Arial" panose="020B0604020202020204" pitchFamily="34" charset="0"/>
              </a:rPr>
              <a:t>Ease the child into the routine with little disruption – sometimes this is a teachable moment - identify friends, recalling names, etc.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Make sure the other adults and substitutes know the process as well.</a:t>
            </a:r>
          </a:p>
        </p:txBody>
      </p:sp>
    </p:spTree>
    <p:extLst>
      <p:ext uri="{BB962C8B-B14F-4D97-AF65-F5344CB8AC3E}">
        <p14:creationId xmlns:p14="http://schemas.microsoft.com/office/powerpoint/2010/main" val="988558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smtClean="0">
                <a:latin typeface="Arial" panose="020B0604020202020204" pitchFamily="34" charset="0"/>
              </a:rPr>
              <a:t>Depending on the age and characteristics of the kids, circle time should last for five to 15 minutes. </a:t>
            </a:r>
          </a:p>
          <a:p>
            <a:pPr eaLnBrk="1" hangingPunct="1">
              <a:defRPr/>
            </a:pPr>
            <a:r>
              <a:rPr lang="en-US" altLang="en-US" dirty="0" smtClean="0">
                <a:latin typeface="Arial" panose="020B0604020202020204" pitchFamily="34" charset="0"/>
              </a:rPr>
              <a:t>n the beginning of the year, start short and slowly work up to a longer period as children become familiar with the routine and mature.</a:t>
            </a:r>
          </a:p>
          <a:p>
            <a:pPr eaLnBrk="1" hangingPunct="1">
              <a:defRPr/>
            </a:pPr>
            <a:endParaRPr lang="en-US" altLang="en-US" dirty="0" smtClean="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altLang="en-US" dirty="0" smtClean="0">
                <a:latin typeface="Arial" panose="020B0604020202020204" pitchFamily="34" charset="0"/>
              </a:rPr>
              <a:t> Begin the day by discussing the day’s plans, changes in the schedules, review of the week or weekend, etc. It can </a:t>
            </a:r>
            <a:r>
              <a:rPr lang="en-US" altLang="en-US" sz="1200" kern="1200" dirty="0" smtClean="0">
                <a:solidFill>
                  <a:schemeClr val="tx1"/>
                </a:solidFill>
                <a:latin typeface="Arial" charset="0"/>
                <a:ea typeface="+mn-ea"/>
                <a:cs typeface="+mn-cs"/>
              </a:rPr>
              <a:t>Set the tone for the day</a:t>
            </a:r>
          </a:p>
          <a:p>
            <a:pPr eaLnBrk="1" hangingPunct="1">
              <a:buFontTx/>
              <a:buChar char="•"/>
              <a:defRPr/>
            </a:pPr>
            <a:endParaRPr lang="en-US" altLang="en-US" dirty="0" smtClean="0">
              <a:latin typeface="Arial" panose="020B0604020202020204" pitchFamily="34" charset="0"/>
            </a:endParaRPr>
          </a:p>
          <a:p>
            <a:pPr eaLnBrk="1" hangingPunct="1">
              <a:buFontTx/>
              <a:buChar char="•"/>
              <a:defRPr/>
            </a:pPr>
            <a:r>
              <a:rPr lang="en-US" altLang="en-US" dirty="0" smtClean="0">
                <a:latin typeface="Arial" panose="020B0604020202020204" pitchFamily="34" charset="0"/>
              </a:rPr>
              <a:t> Starting the morning a similar way each day, such as by singing a good morning song, provides a sameness that gives students predictability and consistency.</a:t>
            </a:r>
          </a:p>
          <a:p>
            <a:pPr eaLnBrk="1" hangingPunct="1">
              <a:buFontTx/>
              <a:buChar char="•"/>
              <a:defRPr/>
            </a:pPr>
            <a:r>
              <a:rPr lang="en-US" altLang="en-US" dirty="0" smtClean="0">
                <a:latin typeface="Arial" panose="020B0604020202020204" pitchFamily="34" charset="0"/>
              </a:rPr>
              <a:t> Encouraging and enhancing skills should occur throughout the day whenever opportunities arise. Encourage reasoning skills, model and extend language using peers, and provide time to learn and practice skills!</a:t>
            </a:r>
          </a:p>
          <a:p>
            <a:pPr eaLnBrk="1" hangingPunct="1">
              <a:buFontTx/>
              <a:buChar char="•"/>
              <a:defRPr/>
            </a:pPr>
            <a:r>
              <a:rPr lang="en-US" altLang="en-US" dirty="0" smtClean="0">
                <a:latin typeface="Arial" panose="020B0604020202020204" pitchFamily="34" charset="0"/>
              </a:rPr>
              <a:t> If you have a talented staff, rotate the role of circle facilitator. This will give you an excellent opportunity to see the children from another perspective. Circle time may not require the support of as many adult staff; they may be involved in the preparation of other activities.</a:t>
            </a:r>
          </a:p>
          <a:p>
            <a:pPr eaLnBrk="1" hangingPunct="1">
              <a:buFontTx/>
              <a:buChar char="•"/>
              <a:defRPr/>
            </a:pPr>
            <a:r>
              <a:rPr lang="en-US" altLang="en-US" dirty="0" smtClean="0">
                <a:latin typeface="Arial" panose="020B0604020202020204" pitchFamily="34" charset="0"/>
              </a:rPr>
              <a:t> No-tech and low-tech to mid-tech devices should be accessible for everyone to use, from the shy or inquisitive child to a child with a disability.</a:t>
            </a:r>
          </a:p>
          <a:p>
            <a:endParaRPr lang="en-US" dirty="0"/>
          </a:p>
        </p:txBody>
      </p:sp>
      <p:sp>
        <p:nvSpPr>
          <p:cNvPr id="4" name="Slide Number Placeholder 3"/>
          <p:cNvSpPr>
            <a:spLocks noGrp="1"/>
          </p:cNvSpPr>
          <p:nvPr>
            <p:ph type="sldNum" sz="quarter" idx="10"/>
          </p:nvPr>
        </p:nvSpPr>
        <p:spPr/>
        <p:txBody>
          <a:bodyPr/>
          <a:lstStyle/>
          <a:p>
            <a:pPr>
              <a:defRPr/>
            </a:pPr>
            <a:fld id="{33BC7792-A860-4814-8732-EDBDCA84BCB6}" type="slidenum">
              <a:rPr lang="en-US" altLang="en-US" smtClean="0"/>
              <a:pPr>
                <a:defRPr/>
              </a:pPr>
              <a:t>37</a:t>
            </a:fld>
            <a:endParaRPr lang="en-US" altLang="en-US"/>
          </a:p>
        </p:txBody>
      </p:sp>
    </p:spTree>
    <p:extLst>
      <p:ext uri="{BB962C8B-B14F-4D97-AF65-F5344CB8AC3E}">
        <p14:creationId xmlns:p14="http://schemas.microsoft.com/office/powerpoint/2010/main" val="475298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9181AAB8-E879-403C-80AB-F155790C832D}" type="slidenum">
              <a:rPr lang="en-US" altLang="en-US" sz="1200"/>
              <a:pPr>
                <a:defRPr/>
              </a:pPr>
              <a:t>38</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Keep working with small groups in the beginning of the year, gradually increasing in numbers as children get to know each other, the class routine, and behavioral expectations.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Provide at least 45-60 minutes of purposeful play. This allows children time to develop play, skills, and language. When activity is a short 20 minutes there really is no time for children to have any depth to their play, skills, and abilities.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If there is a product that children produce during their play, is there a way to preserve the product and keep it safe? For example, setting aside a structure so that children can continue to build and expand it during future play sessions.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Some children may require additional support and adaptations for participation. You have to consider how much adult support is needed to support the child’s goals.</a:t>
            </a:r>
          </a:p>
        </p:txBody>
      </p:sp>
    </p:spTree>
    <p:extLst>
      <p:ext uri="{BB962C8B-B14F-4D97-AF65-F5344CB8AC3E}">
        <p14:creationId xmlns:p14="http://schemas.microsoft.com/office/powerpoint/2010/main" val="707218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83B7A1EA-9C75-774E-A25B-29938AD87B78}"/>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7DC3EE2C-C2C9-C24C-87F8-88D372448F26}" type="slidenum">
              <a:rPr lang="en-US" altLang="en-US" sz="1200" smtClean="0"/>
              <a:pPr/>
              <a:t>39</a:t>
            </a:fld>
            <a:endParaRPr lang="en-US" altLang="en-US" sz="1200"/>
          </a:p>
        </p:txBody>
      </p:sp>
      <p:sp>
        <p:nvSpPr>
          <p:cNvPr id="74754" name="Rectangle 2">
            <a:extLst>
              <a:ext uri="{FF2B5EF4-FFF2-40B4-BE49-F238E27FC236}">
                <a16:creationId xmlns:a16="http://schemas.microsoft.com/office/drawing/2014/main" id="{BC30BECE-ED0F-0242-BA51-669F84A5EE82}"/>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EABEEF-3D94-4849-A96E-C8F3754A0E1A}"/>
              </a:ext>
            </a:extLst>
          </p:cNvPr>
          <p:cNvSpPr>
            <a:spLocks noGrp="1" noChangeArrowheads="1"/>
          </p:cNvSpPr>
          <p:nvPr>
            <p:ph type="body" idx="1"/>
          </p:nvPr>
        </p:nvSpPr>
        <p:spPr>
          <a:noFill/>
        </p:spPr>
        <p:txBody>
          <a:bodyPr/>
          <a:lstStyle/>
          <a:p>
            <a:pPr eaLnBrk="1" hangingPunct="1"/>
            <a:r>
              <a:rPr lang="en-US" altLang="en-US" sz="1200" dirty="0">
                <a:latin typeface="Arial" panose="020B0604020202020204" pitchFamily="34" charset="0"/>
              </a:rPr>
              <a:t>This is a wonderful opportunity to embed IEP objectives, introduce nutritional or oral sensory motor issues, and content into the activity without the children being the wiser. Bringing out food and the opportunity to cook or make something allows the rich language experience to explode. Children are born with a healthy dose of curiosity and wonderment. Given the right ingredients and tools they will begin to experiment and talk about their experiences.</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Snack and lunch times serve as a great opportunity for conversations about family, traditions, and culture. Make it sociable with pleasant conversation or a story before lunch.</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Keep in mind that if you keep jumping up from the table to get things, children will do the same thing. Keep extra food items on a cart nearby. Easy access to extra napkins, sponges, cups, and a pair of scissors to open things is also helpful.</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Encourage children to help by providing small pitchers, baskets, and sturdy serving utensils that children can use to pour their own milk or juice and serve their own food. Give children time to practice with pitchers during water play and be tolerant of spills and accidents. Keep paper towels and sponges handy.</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Mealtimes should not be rushed. Some children are slow eaters and should be allowed enough time. Make there is also enough time for setting up, eating, and cleaning up.</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Never use food to punish or reward behavior. This develops unhealthy attitudes towards food. Instead, deal with the inappropriate behavior.</a:t>
            </a:r>
          </a:p>
        </p:txBody>
      </p:sp>
    </p:spTree>
    <p:extLst>
      <p:ext uri="{BB962C8B-B14F-4D97-AF65-F5344CB8AC3E}">
        <p14:creationId xmlns:p14="http://schemas.microsoft.com/office/powerpoint/2010/main" val="2390199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9CB076DB-7FBB-BD44-8852-EB13D4EDA596}"/>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1D6CB005-4AA4-4341-8978-67DAE5CEDCC9}" type="slidenum">
              <a:rPr lang="en-US" altLang="en-US" sz="1200" smtClean="0"/>
              <a:pPr/>
              <a:t>40</a:t>
            </a:fld>
            <a:endParaRPr lang="en-US" altLang="en-US" sz="1200"/>
          </a:p>
        </p:txBody>
      </p:sp>
      <p:sp>
        <p:nvSpPr>
          <p:cNvPr id="76802" name="Rectangle 2">
            <a:extLst>
              <a:ext uri="{FF2B5EF4-FFF2-40B4-BE49-F238E27FC236}">
                <a16:creationId xmlns:a16="http://schemas.microsoft.com/office/drawing/2014/main" id="{D017CC17-AB3A-9B40-BD77-59F09160737C}"/>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24095C24-8495-A840-9BD9-33324A5F6412}"/>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Plan for a large motor activity during morning and afternoon times. Kids need to move.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Remember safety issues as well. Place soft material under swings and climbing apparatus.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Have enough riding, pedal-type toys, and adaptations (e.g., built up pedals and straps).</a:t>
            </a:r>
          </a:p>
        </p:txBody>
      </p:sp>
    </p:spTree>
    <p:extLst>
      <p:ext uri="{BB962C8B-B14F-4D97-AF65-F5344CB8AC3E}">
        <p14:creationId xmlns:p14="http://schemas.microsoft.com/office/powerpoint/2010/main" val="3512731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2586FF89-415B-4066-87AE-C3A11051F519}" type="slidenum">
              <a:rPr lang="en-US" altLang="en-US" sz="1200"/>
              <a:pPr>
                <a:defRPr/>
              </a:pPr>
              <a:t>41</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Individual</a:t>
            </a:r>
            <a:r>
              <a:rPr lang="en-US" altLang="en-US" baseline="0" dirty="0" smtClean="0">
                <a:latin typeface="Arial" panose="020B0604020202020204" pitchFamily="34" charset="0"/>
              </a:rPr>
              <a:t> reading opportunities in addition to teacher led story books and activities.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44038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If you don’t have a well thought-out plan for dismissal, you can easily have a classroom thrown into complete chaos...children in various stages of alertness and probably irritability, coupled with a fragmented bus dismissal where some children leave earlier. A few children are being picked up by caregivers and everyone wants a few minutes of teacher time, not to mention a child who’s crying uncontrollably. Does this sound familiar? </a:t>
            </a:r>
          </a:p>
          <a:p>
            <a:pPr eaLnBrk="1" hangingPunct="1">
              <a:defRPr/>
            </a:pPr>
            <a:endParaRPr lang="en-US" altLang="en-US" dirty="0" smtClean="0">
              <a:latin typeface="Arial" panose="020B0604020202020204" pitchFamily="34" charset="0"/>
            </a:endParaRPr>
          </a:p>
          <a:p>
            <a:pPr lvl="1" eaLnBrk="1" hangingPunct="1">
              <a:buFontTx/>
              <a:buChar char="•"/>
              <a:defRPr/>
            </a:pPr>
            <a:r>
              <a:rPr lang="en-US" altLang="en-US" dirty="0" smtClean="0">
                <a:latin typeface="Arial" panose="020B0604020202020204" pitchFamily="34" charset="0"/>
              </a:rPr>
              <a:t> Work with your assistants and volunteers to plan a process by which the children are to get ready to leave. Specify who is responsible for specific tasks, such as greeting and meeting caregivers, and talking with bus and van drivers.</a:t>
            </a:r>
          </a:p>
          <a:p>
            <a:pPr lvl="1" eaLnBrk="1" hangingPunct="1">
              <a:buFontTx/>
              <a:buChar char="•"/>
              <a:defRPr/>
            </a:pPr>
            <a:r>
              <a:rPr lang="en-US" altLang="en-US" dirty="0" smtClean="0">
                <a:latin typeface="Arial" panose="020B0604020202020204" pitchFamily="34" charset="0"/>
              </a:rPr>
              <a:t> Write out the plan just in case you might be out or your assistant needs instructions. It beats having to remember everything. Have the person read it over and ask questions if necessary.</a:t>
            </a:r>
          </a:p>
          <a:p>
            <a:pPr>
              <a:defRPr/>
            </a:pPr>
            <a:endParaRPr lang="en-US" altLang="en-US" dirty="0" smtClean="0">
              <a:latin typeface="Arial" panose="020B0604020202020204" pitchFamily="34" charset="0"/>
            </a:endParaRPr>
          </a:p>
        </p:txBody>
      </p:sp>
      <p:sp>
        <p:nvSpPr>
          <p:cNvPr id="870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DAE5327-62FC-4ECC-B569-0C29F143A7A6}" type="slidenum">
              <a:rPr lang="en-US" altLang="en-US" sz="1200"/>
              <a:pPr>
                <a:defRPr/>
              </a:pPr>
              <a:t>42</a:t>
            </a:fld>
            <a:endParaRPr lang="en-US" altLang="en-US" sz="1200"/>
          </a:p>
        </p:txBody>
      </p:sp>
    </p:spTree>
    <p:extLst>
      <p:ext uri="{BB962C8B-B14F-4D97-AF65-F5344CB8AC3E}">
        <p14:creationId xmlns:p14="http://schemas.microsoft.com/office/powerpoint/2010/main" val="2604433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229FF6C9-E9A8-1247-8603-0B20AC8F2E16}"/>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8A5ADF3A-3065-8E4D-AA73-CF14686F4037}" type="slidenum">
              <a:rPr lang="en-US" altLang="en-US" sz="1200" smtClean="0"/>
              <a:pPr/>
              <a:t>43</a:t>
            </a:fld>
            <a:endParaRPr lang="en-US" altLang="en-US" sz="1200"/>
          </a:p>
        </p:txBody>
      </p:sp>
      <p:sp>
        <p:nvSpPr>
          <p:cNvPr id="95234" name="Rectangle 2">
            <a:extLst>
              <a:ext uri="{FF2B5EF4-FFF2-40B4-BE49-F238E27FC236}">
                <a16:creationId xmlns:a16="http://schemas.microsoft.com/office/drawing/2014/main" id="{07EF63FB-73CB-134C-A758-40E2709E8AF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36CCD691-7AAA-CF4B-BFA4-A2A839D7DAE6}"/>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As we discussed earlier in this presentation, how you set up your physical space is a prevention strategy. </a:t>
            </a:r>
          </a:p>
          <a:p>
            <a:pPr eaLnBrk="1" hangingPunct="1"/>
            <a:r>
              <a:rPr lang="en-US" altLang="en-US" dirty="0">
                <a:latin typeface="Arial" panose="020B0604020202020204" pitchFamily="34" charset="0"/>
              </a:rPr>
              <a:t>The flow of activities, the appropriateness of materials when matching your interests and student needs, organization of materials, and staff collaboration all impact the classroom atmosphere. </a:t>
            </a:r>
            <a:r>
              <a:rPr lang="en-US" altLang="en-US" dirty="0" smtClean="0">
                <a:latin typeface="Arial" panose="020B0604020202020204" pitchFamily="34" charset="0"/>
              </a:rPr>
              <a:t>If </a:t>
            </a:r>
            <a:r>
              <a:rPr lang="en-US" altLang="en-US" dirty="0">
                <a:latin typeface="Arial" panose="020B0604020202020204" pitchFamily="34" charset="0"/>
              </a:rPr>
              <a:t>children are not engaged in meaningful, purposeful activities they will find something else to do, which may end up as behavior and communication breakdowns. </a:t>
            </a:r>
            <a:r>
              <a:rPr lang="en-US" altLang="en-US" dirty="0" smtClean="0">
                <a:latin typeface="Arial" panose="020B0604020202020204" pitchFamily="34" charset="0"/>
              </a:rPr>
              <a:t>Careful </a:t>
            </a:r>
            <a:r>
              <a:rPr lang="en-US" altLang="en-US" dirty="0">
                <a:latin typeface="Arial" panose="020B0604020202020204" pitchFamily="34" charset="0"/>
              </a:rPr>
              <a:t>planning of activities and the environment with your children in mind can prevent most behavior and communication breakdowns.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discussed earlier, the activities, physical space, and instructional strategies need to facilitate, support, and stimulate child’s learning.</a:t>
            </a:r>
          </a:p>
        </p:txBody>
      </p:sp>
    </p:spTree>
    <p:extLst>
      <p:ext uri="{BB962C8B-B14F-4D97-AF65-F5344CB8AC3E}">
        <p14:creationId xmlns:p14="http://schemas.microsoft.com/office/powerpoint/2010/main" val="3681861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a:t>
            </a:r>
            <a:r>
              <a:rPr lang="en-US" b="0" dirty="0"/>
              <a:t>Ask tables or small groups to use the worksheet “How the Physical Space Can Affect Behavior” as a guide for identifying challenging behaviors and coming up with a plan to reduce them by modifying the physical space. Give 5-10 minutes for groups to complete the worksheet and ask tables write 2-3 words or phrases describing their behaviors on a post-it note. Participants will place these post-it notes on a board or sheet near the front of the room. While facilitating a large-group share-out use these post-it notes to guide discussion. Ask participants to share a response to this behavior and why they believe this response will reduce these challenging behaviors. </a:t>
            </a:r>
            <a:endParaRPr lang="en-US" b="1" dirty="0"/>
          </a:p>
        </p:txBody>
      </p:sp>
      <p:sp>
        <p:nvSpPr>
          <p:cNvPr id="4" name="Slide Number Placeholder 3"/>
          <p:cNvSpPr>
            <a:spLocks noGrp="1"/>
          </p:cNvSpPr>
          <p:nvPr>
            <p:ph type="sldNum" sz="quarter" idx="10"/>
          </p:nvPr>
        </p:nvSpPr>
        <p:spPr/>
        <p:txBody>
          <a:bodyPr/>
          <a:lstStyle/>
          <a:p>
            <a:pPr>
              <a:defRPr/>
            </a:pPr>
            <a:fld id="{33DFF200-780E-FD4B-81CD-C9C2C6EB6F86}" type="slidenum">
              <a:rPr lang="en-US" altLang="en-US" smtClean="0"/>
              <a:pPr>
                <a:defRPr/>
              </a:pPr>
              <a:t>44</a:t>
            </a:fld>
            <a:endParaRPr lang="en-US" altLang="en-US"/>
          </a:p>
        </p:txBody>
      </p:sp>
    </p:spTree>
    <p:extLst>
      <p:ext uri="{BB962C8B-B14F-4D97-AF65-F5344CB8AC3E}">
        <p14:creationId xmlns:p14="http://schemas.microsoft.com/office/powerpoint/2010/main" val="3655857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229FF6C9-E9A8-1247-8603-0B20AC8F2E16}"/>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8A5ADF3A-3065-8E4D-AA73-CF14686F4037}" type="slidenum">
              <a:rPr lang="en-US" altLang="en-US" sz="1200" smtClean="0"/>
              <a:pPr/>
              <a:t>45</a:t>
            </a:fld>
            <a:endParaRPr lang="en-US" altLang="en-US" sz="1200"/>
          </a:p>
        </p:txBody>
      </p:sp>
      <p:sp>
        <p:nvSpPr>
          <p:cNvPr id="95234" name="Rectangle 2">
            <a:extLst>
              <a:ext uri="{FF2B5EF4-FFF2-40B4-BE49-F238E27FC236}">
                <a16:creationId xmlns:a16="http://schemas.microsoft.com/office/drawing/2014/main" id="{07EF63FB-73CB-134C-A758-40E2709E8AF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36CCD691-7AAA-CF4B-BFA4-A2A839D7DAE6}"/>
              </a:ext>
            </a:extLst>
          </p:cNvPr>
          <p:cNvSpPr>
            <a:spLocks noGrp="1" noChangeArrowheads="1"/>
          </p:cNvSpPr>
          <p:nvPr>
            <p:ph type="body" idx="1"/>
          </p:nvPr>
        </p:nvSpPr>
        <p:spPr>
          <a:noFill/>
        </p:spPr>
        <p:txBody>
          <a:bodyPr/>
          <a:lstStyle/>
          <a:p>
            <a:pPr eaLnBrk="1" hangingPunct="1"/>
            <a:r>
              <a:rPr lang="en-US" altLang="en-US" b="1" dirty="0" smtClean="0">
                <a:latin typeface="Arial" panose="020B0604020202020204" pitchFamily="34" charset="0"/>
              </a:rPr>
              <a:t>Video:</a:t>
            </a:r>
            <a:r>
              <a:rPr lang="en-US" altLang="en-US" b="1" baseline="0" dirty="0" smtClean="0">
                <a:latin typeface="Arial" panose="020B0604020202020204" pitchFamily="34" charset="0"/>
              </a:rPr>
              <a:t> </a:t>
            </a:r>
            <a:r>
              <a:rPr lang="en-US" altLang="en-US" dirty="0" smtClean="0">
                <a:latin typeface="Arial" panose="020B0604020202020204" pitchFamily="34" charset="0"/>
              </a:rPr>
              <a:t>In </a:t>
            </a:r>
            <a:r>
              <a:rPr lang="en-US" altLang="en-US" dirty="0">
                <a:latin typeface="Arial" panose="020B0604020202020204" pitchFamily="34" charset="0"/>
              </a:rPr>
              <a:t>this example, Sheldon uses chocolate to reinforce Penny’s desired behavior. The chocolate is motivating for Penny. </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Ask: </a:t>
            </a:r>
            <a:r>
              <a:rPr lang="en-US" altLang="en-US" dirty="0" smtClean="0">
                <a:latin typeface="Arial" panose="020B0604020202020204" pitchFamily="34" charset="0"/>
              </a:rPr>
              <a:t>Are </a:t>
            </a:r>
            <a:r>
              <a:rPr lang="en-US" altLang="en-US" dirty="0">
                <a:latin typeface="Arial" panose="020B0604020202020204" pitchFamily="34" charset="0"/>
              </a:rPr>
              <a:t>the reinforcers in the classroom matching the motivation of the students? Why or why not? How can the learning environment act as a </a:t>
            </a:r>
            <a:r>
              <a:rPr lang="en-US" altLang="en-US" dirty="0" err="1">
                <a:latin typeface="Arial" panose="020B0604020202020204" pitchFamily="34" charset="0"/>
              </a:rPr>
              <a:t>reinforcer</a:t>
            </a:r>
            <a:r>
              <a:rPr lang="en-US" altLang="en-US" dirty="0" smtClean="0">
                <a:latin typeface="Arial" panose="020B0604020202020204" pitchFamily="34" charset="0"/>
              </a:rPr>
              <a:t>? </a:t>
            </a:r>
            <a:endParaRPr lang="en-US" altLang="en-US" baseline="0"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(1:54</a:t>
            </a:r>
            <a:r>
              <a:rPr lang="en-US" altLang="en-US" baseline="0" dirty="0" smtClean="0">
                <a:latin typeface="Arial" panose="020B0604020202020204" pitchFamily="34" charset="0"/>
              </a:rPr>
              <a:t> is the length of the film)</a:t>
            </a:r>
          </a:p>
          <a:p>
            <a:pPr eaLnBrk="1" hangingPunct="1"/>
            <a:r>
              <a:rPr lang="en-US" altLang="en-US" dirty="0" smtClean="0">
                <a:latin typeface="Arial" panose="020B0604020202020204" pitchFamily="34" charset="0"/>
              </a:rPr>
              <a:t>https://www.youtube.com/watch?v=LEJqowyuyi0&amp;feature=youtu.be</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5871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environment includes space, equipment, and materials.</a:t>
            </a:r>
          </a:p>
          <a:p>
            <a:r>
              <a:rPr lang="en-US" dirty="0"/>
              <a:t>The social environment includes interactions with others such as teachers, children, and caregivers.</a:t>
            </a:r>
          </a:p>
          <a:p>
            <a:r>
              <a:rPr lang="en-US" dirty="0"/>
              <a:t>The temporal environment includes the length and sequence of routines and activities.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When considering the physical setting, you must consider the actual room design, schedule, activities, number of children &amp; staff, and the types and accessibility of materials.</a:t>
            </a:r>
          </a:p>
          <a:p>
            <a:pPr eaLnBrk="1" hangingPunct="1"/>
            <a:r>
              <a:rPr lang="en-US" altLang="en-US" dirty="0">
                <a:latin typeface="Arial" panose="020B0604020202020204" pitchFamily="34" charset="0"/>
              </a:rPr>
              <a:t>Often times we have no control over some of these, so it is important to plan ahead and use what you have appropriately.</a:t>
            </a:r>
          </a:p>
          <a:p>
            <a:pPr eaLnBrk="1" hangingPunct="1"/>
            <a:r>
              <a:rPr lang="en-US" altLang="en-US" dirty="0">
                <a:latin typeface="Arial" panose="020B0604020202020204" pitchFamily="34" charset="0"/>
              </a:rPr>
              <a:t>Some children are overwhelmed by a large space so you may need to adapt the classroom to accommodate them…create smaller spaces, centers areas, etc. </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ASK: </a:t>
            </a:r>
            <a:r>
              <a:rPr lang="en-US" altLang="en-US" dirty="0">
                <a:latin typeface="Arial" panose="020B0604020202020204" pitchFamily="34" charset="0"/>
              </a:rPr>
              <a:t>If the room is too small, how could you create space? If it’s too large, how do you make it more comfortable or cozy?</a:t>
            </a:r>
          </a:p>
          <a:p>
            <a:pPr lvl="1" eaLnBrk="1" hangingPunct="1">
              <a:buFontTx/>
              <a:buChar char="•"/>
            </a:pPr>
            <a:r>
              <a:rPr lang="en-US" altLang="en-US" dirty="0">
                <a:latin typeface="Arial" panose="020B0604020202020204" pitchFamily="34" charset="0"/>
              </a:rPr>
              <a:t> Clean up the clutter</a:t>
            </a:r>
          </a:p>
          <a:p>
            <a:pPr lvl="1" eaLnBrk="1" hangingPunct="1">
              <a:buFontTx/>
              <a:buChar char="•"/>
            </a:pPr>
            <a:r>
              <a:rPr lang="en-US" altLang="en-US" dirty="0">
                <a:latin typeface="Arial" panose="020B0604020202020204" pitchFamily="34" charset="0"/>
              </a:rPr>
              <a:t> Use storage boxes</a:t>
            </a:r>
          </a:p>
          <a:p>
            <a:pPr lvl="1" eaLnBrk="1" hangingPunct="1">
              <a:buFontTx/>
              <a:buChar char="•"/>
            </a:pPr>
            <a:r>
              <a:rPr lang="en-US" altLang="en-US" dirty="0">
                <a:latin typeface="Arial" panose="020B0604020202020204" pitchFamily="34" charset="0"/>
              </a:rPr>
              <a:t> Discard unused items</a:t>
            </a:r>
          </a:p>
          <a:p>
            <a:pPr lvl="1" eaLnBrk="1" hangingPunct="1">
              <a:buFontTx/>
              <a:buChar char="•"/>
            </a:pPr>
            <a:r>
              <a:rPr lang="en-US" altLang="en-US" dirty="0">
                <a:latin typeface="Arial" panose="020B0604020202020204" pitchFamily="34" charset="0"/>
              </a:rPr>
              <a:t> Organize and put things away</a:t>
            </a:r>
          </a:p>
          <a:p>
            <a:pPr lvl="1" eaLnBrk="1" hangingPunct="1">
              <a:buFontTx/>
              <a:buChar char="•"/>
            </a:pPr>
            <a:r>
              <a:rPr lang="en-US" altLang="en-US" dirty="0">
                <a:latin typeface="Arial" panose="020B0604020202020204" pitchFamily="34" charset="0"/>
              </a:rPr>
              <a:t> Define centers</a:t>
            </a:r>
          </a:p>
          <a:p>
            <a:endParaRPr lang="en-US" dirty="0"/>
          </a:p>
        </p:txBody>
      </p:sp>
      <p:sp>
        <p:nvSpPr>
          <p:cNvPr id="4" name="Slide Number Placeholder 3"/>
          <p:cNvSpPr>
            <a:spLocks noGrp="1"/>
          </p:cNvSpPr>
          <p:nvPr>
            <p:ph type="sldNum" sz="quarter" idx="10"/>
          </p:nvPr>
        </p:nvSpPr>
        <p:spPr/>
        <p:txBody>
          <a:bodyPr/>
          <a:lstStyle/>
          <a:p>
            <a:pPr>
              <a:defRPr/>
            </a:pPr>
            <a:fld id="{33DFF200-780E-FD4B-81CD-C9C2C6EB6F86}" type="slidenum">
              <a:rPr lang="en-US" altLang="en-US" smtClean="0"/>
              <a:pPr>
                <a:defRPr/>
              </a:pPr>
              <a:t>6</a:t>
            </a:fld>
            <a:endParaRPr lang="en-US" altLang="en-US"/>
          </a:p>
        </p:txBody>
      </p:sp>
    </p:spTree>
    <p:extLst>
      <p:ext uri="{BB962C8B-B14F-4D97-AF65-F5344CB8AC3E}">
        <p14:creationId xmlns:p14="http://schemas.microsoft.com/office/powerpoint/2010/main" val="3855278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ED06BD4E-A924-4998-B48B-3BBD25C23160}" type="slidenum">
              <a:rPr lang="en-US" altLang="en-US" sz="1200"/>
              <a:pPr>
                <a:defRPr/>
              </a:pPr>
              <a:t>46</a:t>
            </a:fld>
            <a:endParaRPr lang="en-US" altLang="en-US" sz="1200"/>
          </a:p>
        </p:txBody>
      </p:sp>
      <p:sp>
        <p:nvSpPr>
          <p:cNvPr id="95235"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pPr eaLnBrk="1" hangingPunct="1">
              <a:lnSpc>
                <a:spcPct val="80000"/>
              </a:lnSpc>
              <a:buFont typeface="Arial" panose="020B0604020202020204" pitchFamily="34" charset="0"/>
              <a:buNone/>
              <a:defRPr/>
            </a:pPr>
            <a:r>
              <a:rPr lang="en-US" altLang="en-US" sz="1000" dirty="0">
                <a:latin typeface="Arial" pitchFamily="34" charset="0"/>
              </a:rPr>
              <a:t>Knowing each others’ roles and responsibilities is important, as are collaboration, communication, and making the time to plan as a team. </a:t>
            </a:r>
          </a:p>
          <a:p>
            <a:pPr eaLnBrk="1" hangingPunct="1">
              <a:lnSpc>
                <a:spcPct val="80000"/>
              </a:lnSpc>
              <a:buFont typeface="Arial" panose="020B0604020202020204" pitchFamily="34" charset="0"/>
              <a:buNone/>
              <a:defRPr/>
            </a:pPr>
            <a:endParaRPr lang="en-US" altLang="en-US" sz="1000" dirty="0">
              <a:latin typeface="Arial" pitchFamily="34" charset="0"/>
            </a:endParaRPr>
          </a:p>
          <a:p>
            <a:pPr eaLnBrk="1" hangingPunct="1">
              <a:lnSpc>
                <a:spcPct val="80000"/>
              </a:lnSpc>
              <a:buFont typeface="Arial" panose="020B0604020202020204" pitchFamily="34" charset="0"/>
              <a:buNone/>
              <a:defRPr/>
            </a:pPr>
            <a:r>
              <a:rPr lang="en-US" altLang="en-US" sz="1000" dirty="0">
                <a:latin typeface="Arial" pitchFamily="34" charset="0"/>
              </a:rPr>
              <a:t>Using a structured meeting process will help facilitate effective and efficient team meetings. Subsequent team meetings may go smoother as items are discussed openly and candidly as roles and responsibilities may shift during the year. </a:t>
            </a:r>
          </a:p>
          <a:p>
            <a:pPr eaLnBrk="1" hangingPunct="1">
              <a:lnSpc>
                <a:spcPct val="80000"/>
              </a:lnSpc>
              <a:buFont typeface="Arial" panose="020B0604020202020204" pitchFamily="34" charset="0"/>
              <a:buNone/>
              <a:defRPr/>
            </a:pPr>
            <a:endParaRPr lang="en-US" altLang="en-US" sz="1000" dirty="0">
              <a:latin typeface="Arial" pitchFamily="34" charset="0"/>
            </a:endParaRPr>
          </a:p>
          <a:p>
            <a:pPr eaLnBrk="1" hangingPunct="1">
              <a:lnSpc>
                <a:spcPct val="80000"/>
              </a:lnSpc>
              <a:buFont typeface="Arial" panose="020B0604020202020204" pitchFamily="34" charset="0"/>
              <a:buNone/>
              <a:defRPr/>
            </a:pPr>
            <a:r>
              <a:rPr lang="en-US" altLang="en-US" sz="1000" dirty="0">
                <a:latin typeface="Arial" pitchFamily="34" charset="0"/>
              </a:rPr>
              <a:t>There are numerous tasks that need to be completed prior to the start of any preschool day. Coordinating the completion of the tasks and identifying responsibilities at the start of the school year goes a long way in collaborating and communicating with the team. </a:t>
            </a:r>
          </a:p>
          <a:p>
            <a:pPr eaLnBrk="1" hangingPunct="1">
              <a:lnSpc>
                <a:spcPct val="80000"/>
              </a:lnSpc>
              <a:buFont typeface="Arial" panose="020B0604020202020204" pitchFamily="34" charset="0"/>
              <a:buNone/>
              <a:defRPr/>
            </a:pPr>
            <a:endParaRPr lang="en-US" altLang="en-US" sz="1000" dirty="0">
              <a:latin typeface="Arial" pitchFamily="34" charset="0"/>
            </a:endParaRPr>
          </a:p>
          <a:p>
            <a:pPr eaLnBrk="1" hangingPunct="1">
              <a:lnSpc>
                <a:spcPct val="80000"/>
              </a:lnSpc>
              <a:buFont typeface="Arial" panose="020B0604020202020204" pitchFamily="34" charset="0"/>
              <a:buNone/>
              <a:defRPr/>
            </a:pPr>
            <a:r>
              <a:rPr lang="en-US" altLang="en-US" sz="1000" dirty="0">
                <a:latin typeface="Arial" pitchFamily="34" charset="0"/>
              </a:rPr>
              <a:t>Remember, it is the </a:t>
            </a:r>
            <a:r>
              <a:rPr lang="en-US" altLang="en-US" sz="1000" dirty="0" err="1">
                <a:latin typeface="Arial" pitchFamily="34" charset="0"/>
              </a:rPr>
              <a:t>IEP</a:t>
            </a:r>
            <a:r>
              <a:rPr lang="en-US" altLang="en-US" sz="1000" dirty="0">
                <a:latin typeface="Arial" pitchFamily="34" charset="0"/>
              </a:rPr>
              <a:t> team’s responsibility to design a child’s individualized education program. The special education teacher, general education teacher, paraprofessional(s), and therapists are responsible for implementation.</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Is there administrative support for team meetings? For professional development? For inclusion? </a:t>
            </a:r>
          </a:p>
          <a:p>
            <a:pPr marL="232943" indent="-465887" eaLnBrk="1" hangingPunct="1">
              <a:lnSpc>
                <a:spcPct val="80000"/>
              </a:lnSpc>
              <a:defRPr/>
            </a:pPr>
            <a:r>
              <a:rPr lang="en-US" altLang="en-US" sz="1000" dirty="0">
                <a:latin typeface="Arial" pitchFamily="34" charset="0"/>
              </a:rPr>
              <a:t>	Administrative support for team meetings, professional development, and inclusion must be available from the building administrator, principal, central office, SPED director, Title 1 supervisor, Head Start disabilities coordinator, and others for successful implementation.</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You must also evaluate who among the staff may need additional training or information on disability.</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Be aware of the staff’s expertise, experience, and background as they can be identified as a strength or a liability (e.g., nurturing personality or strict disciplinarian).</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How will related service personnel, such as the OT, </a:t>
            </a:r>
            <a:r>
              <a:rPr lang="en-US" altLang="en-US" sz="1000" dirty="0" err="1">
                <a:latin typeface="Arial" pitchFamily="34" charset="0"/>
              </a:rPr>
              <a:t>SLP</a:t>
            </a:r>
            <a:r>
              <a:rPr lang="en-US" altLang="en-US" sz="1000" dirty="0">
                <a:latin typeface="Arial" pitchFamily="34" charset="0"/>
              </a:rPr>
              <a:t>, or PT, provide services — within the classroom or pull out for individual instruction? </a:t>
            </a:r>
          </a:p>
          <a:p>
            <a:pPr marL="232943" indent="-232943" eaLnBrk="1" hangingPunct="1">
              <a:lnSpc>
                <a:spcPct val="80000"/>
              </a:lnSpc>
              <a:defRPr/>
            </a:pPr>
            <a:r>
              <a:rPr lang="en-US" altLang="en-US" sz="1000" dirty="0">
                <a:latin typeface="Arial" pitchFamily="34" charset="0"/>
              </a:rPr>
              <a:t>	Within the classroom, it is important to evaluate if the degree or level of support promotes independence. </a:t>
            </a:r>
          </a:p>
          <a:p>
            <a:pPr marL="232943" indent="-232943" eaLnBrk="1" hangingPunct="1">
              <a:lnSpc>
                <a:spcPct val="80000"/>
              </a:lnSpc>
              <a:defRPr/>
            </a:pPr>
            <a:r>
              <a:rPr lang="en-US" altLang="en-US" sz="1000" dirty="0">
                <a:latin typeface="Arial" pitchFamily="34" charset="0"/>
              </a:rPr>
              <a:t>	The staff should also be questioned to determine if adults are doing things the child can do for himself or herself.</a:t>
            </a:r>
          </a:p>
        </p:txBody>
      </p:sp>
    </p:spTree>
    <p:extLst>
      <p:ext uri="{BB962C8B-B14F-4D97-AF65-F5344CB8AC3E}">
        <p14:creationId xmlns:p14="http://schemas.microsoft.com/office/powerpoint/2010/main" val="3101366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36ABF330-089E-9546-BB8B-86750907613F}"/>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B112B4E1-90AC-5242-8779-B4CB8C8F9400}" type="slidenum">
              <a:rPr lang="en-US" altLang="en-US" sz="1200" smtClean="0"/>
              <a:pPr/>
              <a:t>47</a:t>
            </a:fld>
            <a:endParaRPr lang="en-US" altLang="en-US" sz="1200"/>
          </a:p>
        </p:txBody>
      </p:sp>
      <p:sp>
        <p:nvSpPr>
          <p:cNvPr id="99330" name="Rectangle 2">
            <a:extLst>
              <a:ext uri="{FF2B5EF4-FFF2-40B4-BE49-F238E27FC236}">
                <a16:creationId xmlns:a16="http://schemas.microsoft.com/office/drawing/2014/main" id="{390C9D51-8049-3844-93E4-8348F2C9B18E}"/>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B9551AC-4027-794D-90D8-2C977DD91E12}"/>
              </a:ext>
            </a:extLst>
          </p:cNvPr>
          <p:cNvSpPr>
            <a:spLocks noGrp="1" noChangeArrowheads="1"/>
          </p:cNvSpPr>
          <p:nvPr>
            <p:ph type="body" idx="1"/>
          </p:nvPr>
        </p:nvSpPr>
        <p:spPr>
          <a:noFill/>
        </p:spPr>
        <p:txBody>
          <a:bodyPr/>
          <a:lstStyle/>
          <a:p>
            <a:r>
              <a:rPr lang="en-US" altLang="en-US" dirty="0">
                <a:latin typeface="Arial" panose="020B0604020202020204" pitchFamily="34" charset="0"/>
              </a:rPr>
              <a:t>In basketball, the term “zone defense” is when players are responsible for an area of the court rather than a specific player on the other team. </a:t>
            </a:r>
          </a:p>
          <a:p>
            <a:endParaRPr lang="en-US" altLang="en-US" dirty="0">
              <a:latin typeface="Arial" panose="020B0604020202020204" pitchFamily="34" charset="0"/>
            </a:endParaRPr>
          </a:p>
          <a:p>
            <a:r>
              <a:rPr lang="en-US" altLang="en-US" dirty="0">
                <a:latin typeface="Arial" panose="020B0604020202020204" pitchFamily="34" charset="0"/>
              </a:rPr>
              <a:t>Zone Defense Scheduling (ZDS) in early childhood educational settings is one method for organizing the staff in classrooms. Staff are assigned specific roles or tasks during times of the day and the children move between the teachers rather than teachers following specific children around the classroom. </a:t>
            </a:r>
          </a:p>
          <a:p>
            <a:endParaRPr lang="en-US" altLang="en-US" dirty="0">
              <a:latin typeface="Arial" panose="020B0604020202020204" pitchFamily="34" charset="0"/>
            </a:endParaRPr>
          </a:p>
          <a:p>
            <a:r>
              <a:rPr lang="en-US" altLang="en-US" dirty="0">
                <a:latin typeface="Arial" panose="020B0604020202020204" pitchFamily="34" charset="0"/>
              </a:rPr>
              <a:t>The primary goal of the ZDS is to </a:t>
            </a:r>
            <a:r>
              <a:rPr lang="en-US" altLang="en-US" b="1" dirty="0">
                <a:latin typeface="Arial" panose="020B0604020202020204" pitchFamily="34" charset="0"/>
              </a:rPr>
              <a:t>decrease the rate of child non-engagement</a:t>
            </a:r>
            <a:r>
              <a:rPr lang="en-US" altLang="en-US" dirty="0">
                <a:latin typeface="Arial" panose="020B0604020202020204" pitchFamily="34" charset="0"/>
              </a:rPr>
              <a:t> by having at least one adult directly observing and interacting with the children at all times. </a:t>
            </a:r>
          </a:p>
          <a:p>
            <a:endParaRPr lang="en-US" altLang="en-US" dirty="0">
              <a:latin typeface="Arial" panose="020B0604020202020204" pitchFamily="34" charset="0"/>
            </a:endParaRPr>
          </a:p>
          <a:p>
            <a:r>
              <a:rPr lang="en-US" altLang="en-US" dirty="0">
                <a:latin typeface="Arial" panose="020B0604020202020204" pitchFamily="34" charset="0"/>
              </a:rPr>
              <a:t>Organizing adults using the ZDS can make transitions between activities easier for children, increase opportunities for instruction, and potentially decrease behavior challenges.</a:t>
            </a:r>
          </a:p>
        </p:txBody>
      </p:sp>
    </p:spTree>
    <p:extLst>
      <p:ext uri="{BB962C8B-B14F-4D97-AF65-F5344CB8AC3E}">
        <p14:creationId xmlns:p14="http://schemas.microsoft.com/office/powerpoint/2010/main" val="2829666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02A1A9A0-F378-4070-A1C8-E4DB8A90D115}" type="slidenum">
              <a:rPr lang="en-US" altLang="en-US" sz="1200"/>
              <a:pPr>
                <a:defRPr/>
              </a:pPr>
              <a:t>48</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2943" indent="-232943">
              <a:defRPr/>
            </a:pPr>
            <a:r>
              <a:rPr lang="en-US" altLang="en-US" smtClean="0">
                <a:latin typeface="Arial" panose="020B0604020202020204" pitchFamily="34" charset="0"/>
              </a:rPr>
              <a:t>This schedule illustrates how a ZDS works with two staff in a classroom (but it’s a lousy schedule!).</a:t>
            </a:r>
          </a:p>
          <a:p>
            <a:pPr marL="232943" indent="-232943">
              <a:defRPr/>
            </a:pPr>
            <a:endParaRPr lang="en-US" altLang="en-US" smtClean="0">
              <a:latin typeface="Arial" panose="020B0604020202020204" pitchFamily="34" charset="0"/>
            </a:endParaRPr>
          </a:p>
          <a:p>
            <a:pPr marL="232943" indent="-232943">
              <a:defRPr/>
            </a:pPr>
            <a:r>
              <a:rPr lang="en-US" altLang="en-US" smtClean="0">
                <a:latin typeface="Arial" panose="020B0604020202020204" pitchFamily="34" charset="0"/>
              </a:rPr>
              <a:t>Indicate to the participants how the staff move back and forth between the two roles. </a:t>
            </a:r>
          </a:p>
          <a:p>
            <a:pPr marL="232943" indent="-232943">
              <a:defRPr/>
            </a:pPr>
            <a:endParaRPr lang="en-US" altLang="en-US" smtClean="0">
              <a:latin typeface="Arial" panose="020B0604020202020204" pitchFamily="34" charset="0"/>
            </a:endParaRPr>
          </a:p>
          <a:p>
            <a:pPr marL="232943" indent="-232943">
              <a:defRPr/>
            </a:pPr>
            <a:endParaRPr lang="en-US" altLang="en-US" smtClean="0">
              <a:latin typeface="Arial" panose="020B0604020202020204" pitchFamily="34" charset="0"/>
            </a:endParaRPr>
          </a:p>
        </p:txBody>
      </p:sp>
    </p:spTree>
    <p:extLst>
      <p:ext uri="{BB962C8B-B14F-4D97-AF65-F5344CB8AC3E}">
        <p14:creationId xmlns:p14="http://schemas.microsoft.com/office/powerpoint/2010/main" val="3433031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5C95375-9495-48B8-9CDB-737319A61265}" type="slidenum">
              <a:rPr lang="en-US" altLang="en-US" sz="1200"/>
              <a:pPr>
                <a:defRPr/>
              </a:pPr>
              <a:t>49</a:t>
            </a:fld>
            <a:endParaRPr lang="en-US" altLang="en-US" sz="1200"/>
          </a:p>
        </p:txBody>
      </p:sp>
      <p:sp>
        <p:nvSpPr>
          <p:cNvPr id="98307"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4720" y="4415790"/>
            <a:ext cx="5140960" cy="4183380"/>
          </a:xfrm>
        </p:spPr>
        <p:txBody>
          <a:bodyPr/>
          <a:lstStyle/>
          <a:p>
            <a:pPr eaLnBrk="1" hangingPunct="1">
              <a:defRPr/>
            </a:pPr>
            <a:r>
              <a:rPr lang="en-US" altLang="en-US" dirty="0" smtClean="0">
                <a:latin typeface="Arial" pitchFamily="34" charset="0"/>
              </a:rPr>
              <a:t>The ratio of children to adults is important. It’s better to have a greater number of children as they learn better from each other and it’s better to have language and behavior models for children with delays.</a:t>
            </a:r>
          </a:p>
          <a:p>
            <a:pPr eaLnBrk="1" hangingPunct="1">
              <a:defRPr/>
            </a:pPr>
            <a:endParaRPr lang="en-US" altLang="en-US" dirty="0" smtClean="0">
              <a:latin typeface="Arial" pitchFamily="34" charset="0"/>
            </a:endParaRPr>
          </a:p>
          <a:p>
            <a:pPr eaLnBrk="1" hangingPunct="1">
              <a:defRPr/>
            </a:pPr>
            <a:r>
              <a:rPr lang="en-US" altLang="en-US" dirty="0" smtClean="0">
                <a:latin typeface="Arial" pitchFamily="34" charset="0"/>
              </a:rPr>
              <a:t>The classroom environment in an inclusive program must be designed to meet the needs of all children.</a:t>
            </a:r>
          </a:p>
          <a:p>
            <a:pPr eaLnBrk="1" hangingPunct="1">
              <a:defRPr/>
            </a:pPr>
            <a:endParaRPr lang="en-US" altLang="en-US" dirty="0" smtClean="0">
              <a:latin typeface="Arial" pitchFamily="34" charset="0"/>
            </a:endParaRPr>
          </a:p>
          <a:p>
            <a:pPr eaLnBrk="1" hangingPunct="1">
              <a:defRPr/>
            </a:pPr>
            <a:r>
              <a:rPr lang="en-US" altLang="en-US" dirty="0" smtClean="0">
                <a:latin typeface="Arial" pitchFamily="34" charset="0"/>
              </a:rPr>
              <a:t>Gifted children, English language learners, and those with developmental delays all have unique needs that will need to be considered. All these children need to be actively engaged in activities and tasks of interest to them since children learn best from each other. </a:t>
            </a:r>
          </a:p>
          <a:p>
            <a:pPr marL="232943" indent="-232943" eaLnBrk="1" hangingPunct="1">
              <a:spcBef>
                <a:spcPts val="0"/>
              </a:spcBef>
              <a:defRPr/>
            </a:pPr>
            <a:r>
              <a:rPr lang="en-US" altLang="en-US" dirty="0" smtClean="0">
                <a:latin typeface="Arial" pitchFamily="34" charset="0"/>
              </a:rPr>
              <a:t>	The gifted child can become a model, friend, or tutor for children needing extra assistance. </a:t>
            </a:r>
          </a:p>
          <a:p>
            <a:pPr marL="232943" indent="-232943" eaLnBrk="1" hangingPunct="1">
              <a:defRPr/>
            </a:pPr>
            <a:r>
              <a:rPr lang="en-US" altLang="en-US" dirty="0" smtClean="0">
                <a:latin typeface="Arial" pitchFamily="34" charset="0"/>
              </a:rPr>
              <a:t>	English language learners who have developed a solid foundation in their first language are more efficient in learning a second language and the skills and concepts learned in the child’s first language will transfer to the second language. Being immersed in another language is a win-win situation. You and the class will be learning words and cultural tidbits about another language and country while the child is learning English.</a:t>
            </a:r>
          </a:p>
          <a:p>
            <a:pPr eaLnBrk="1" hangingPunct="1">
              <a:defRPr/>
            </a:pPr>
            <a:endParaRPr lang="en-US" altLang="en-US" dirty="0" smtClean="0">
              <a:latin typeface="Arial" pitchFamily="34" charset="0"/>
            </a:endParaRPr>
          </a:p>
          <a:p>
            <a:pPr eaLnBrk="1" hangingPunct="1">
              <a:defRPr/>
            </a:pPr>
            <a:r>
              <a:rPr lang="en-US" altLang="en-US" dirty="0" smtClean="0">
                <a:latin typeface="Arial" pitchFamily="34" charset="0"/>
              </a:rPr>
              <a:t>Depending on the age of the children, it is important to have a good understanding of typical development (young two year olds to three- and four year olds). Having realistic expectations for your children is paramount in any preschool classroom. You will gain an awareness of typical behavioral, social, emotional, and motor expectations of the children in your charge.</a:t>
            </a:r>
          </a:p>
        </p:txBody>
      </p:sp>
    </p:spTree>
    <p:extLst>
      <p:ext uri="{BB962C8B-B14F-4D97-AF65-F5344CB8AC3E}">
        <p14:creationId xmlns:p14="http://schemas.microsoft.com/office/powerpoint/2010/main" val="1184136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CD43C0-AFD6-454C-8E35-28648EED9248}"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t>Using your environmental</a:t>
            </a:r>
            <a:r>
              <a:rPr lang="en-US" altLang="en-US" baseline="0" dirty="0" smtClean="0"/>
              <a:t> adaptations checklist as a resource, begin to look at your classroom design to make enhancements.</a:t>
            </a:r>
            <a:endParaRPr lang="en-US" altLang="en-US" dirty="0"/>
          </a:p>
        </p:txBody>
      </p:sp>
    </p:spTree>
    <p:extLst>
      <p:ext uri="{BB962C8B-B14F-4D97-AF65-F5344CB8AC3E}">
        <p14:creationId xmlns:p14="http://schemas.microsoft.com/office/powerpoint/2010/main" val="1843377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509992F1-A5D4-EE49-95CA-9F671B47E6FF}"/>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A1D7AE97-FD5B-9F45-85AF-F44904E2754D}" type="slidenum">
              <a:rPr lang="en-US" altLang="en-US" sz="1200" smtClean="0"/>
              <a:pPr/>
              <a:t>51</a:t>
            </a:fld>
            <a:endParaRPr lang="en-US" altLang="en-US" sz="1200"/>
          </a:p>
        </p:txBody>
      </p:sp>
      <p:sp>
        <p:nvSpPr>
          <p:cNvPr id="105474" name="Rectangle 2">
            <a:extLst>
              <a:ext uri="{FF2B5EF4-FFF2-40B4-BE49-F238E27FC236}">
                <a16:creationId xmlns:a16="http://schemas.microsoft.com/office/drawing/2014/main" id="{11AA8F6A-CBA1-BF4C-91AE-3322B2A313D8}"/>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F82A5F98-8684-3240-BC16-6B741E6C56D0}"/>
              </a:ext>
            </a:extLst>
          </p:cNvPr>
          <p:cNvSpPr>
            <a:spLocks noGrp="1" noChangeArrowheads="1"/>
          </p:cNvSpPr>
          <p:nvPr>
            <p:ph type="body" idx="1"/>
          </p:nvPr>
        </p:nvSpPr>
        <p:spPr>
          <a:noFill/>
        </p:spPr>
        <p:txBody>
          <a:bodyPr/>
          <a:lstStyle/>
          <a:p>
            <a:pPr eaLnBrk="1" hangingPunct="1"/>
            <a:r>
              <a:rPr lang="en-US" altLang="en-US" b="1" dirty="0">
                <a:latin typeface="Arial" panose="020B0604020202020204" pitchFamily="34" charset="0"/>
              </a:rPr>
              <a:t>ACTIVITY: </a:t>
            </a:r>
            <a:r>
              <a:rPr lang="en-US" altLang="en-US" b="0" dirty="0">
                <a:latin typeface="Arial" panose="020B0604020202020204" pitchFamily="34" charset="0"/>
              </a:rPr>
              <a:t>Ask participants to re-visit their classroom drawings and checklists. Provide 5-10 minutes for participants to indicate any changes they plan to make to their classroom environment or suggestions for materials, routines, etc. Participants can do this in a Think-Pair-Share format with a partner at their table. Provide the opportunity for a whole group share-out at the end. </a:t>
            </a:r>
            <a:endParaRPr lang="en-US" altLang="en-US" b="1" dirty="0">
              <a:latin typeface="Arial" panose="020B0604020202020204" pitchFamily="34" charset="0"/>
            </a:endParaRPr>
          </a:p>
        </p:txBody>
      </p:sp>
    </p:spTree>
    <p:extLst>
      <p:ext uri="{BB962C8B-B14F-4D97-AF65-F5344CB8AC3E}">
        <p14:creationId xmlns:p14="http://schemas.microsoft.com/office/powerpoint/2010/main" val="697713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ECE8D-5A28-4A78-B08C-F49A7DFA5188}" type="slidenum">
              <a:rPr lang="en-US" smtClean="0"/>
              <a:t>52</a:t>
            </a:fld>
            <a:endParaRPr lang="en-US"/>
          </a:p>
        </p:txBody>
      </p:sp>
    </p:spTree>
    <p:extLst>
      <p:ext uri="{BB962C8B-B14F-4D97-AF65-F5344CB8AC3E}">
        <p14:creationId xmlns:p14="http://schemas.microsoft.com/office/powerpoint/2010/main" val="4171781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ECE8D-5A28-4A78-B08C-F49A7DFA5188}" type="slidenum">
              <a:rPr lang="en-US" smtClean="0"/>
              <a:t>53</a:t>
            </a:fld>
            <a:endParaRPr lang="en-US"/>
          </a:p>
        </p:txBody>
      </p:sp>
    </p:spTree>
    <p:extLst>
      <p:ext uri="{BB962C8B-B14F-4D97-AF65-F5344CB8AC3E}">
        <p14:creationId xmlns:p14="http://schemas.microsoft.com/office/powerpoint/2010/main" val="2431031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23667B1-4C6F-4591-97B8-A12C6C9BDCE2}" type="slidenum">
              <a:rPr lang="en-US" altLang="en-US" sz="1200"/>
              <a:pPr>
                <a:defRPr/>
              </a:pPr>
              <a:t>54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Arial" panose="020B0604020202020204" pitchFamily="34" charset="0"/>
              </a:rPr>
              <a:t>Promoting Social Emotional Competence training manuals are available at each regional T/TAC, along with training partners from a nearby locality. A list is available from your regional T/TAC. </a:t>
            </a:r>
          </a:p>
          <a:p>
            <a:pPr eaLnBrk="1" hangingPunct="1">
              <a:defRPr/>
            </a:pPr>
            <a:endParaRPr lang="en-US" altLang="en-US" smtClean="0">
              <a:latin typeface="Arial" panose="020B0604020202020204" pitchFamily="34" charset="0"/>
            </a:endParaRPr>
          </a:p>
          <a:p>
            <a:pPr eaLnBrk="1" hangingPunct="1">
              <a:defRPr/>
            </a:pPr>
            <a:endParaRPr lang="en-US" altLang="en-US" smtClean="0">
              <a:latin typeface="Arial" panose="020B0604020202020204" pitchFamily="34" charset="0"/>
            </a:endParaRPr>
          </a:p>
          <a:p>
            <a:pPr eaLnBrk="1" hangingPunct="1">
              <a:defRPr/>
            </a:pPr>
            <a:endParaRPr lang="en-US" altLang="en-US" smtClean="0">
              <a:latin typeface="Arial" panose="020B0604020202020204" pitchFamily="34" charset="0"/>
            </a:endParaRPr>
          </a:p>
        </p:txBody>
      </p:sp>
    </p:spTree>
    <p:extLst>
      <p:ext uri="{BB962C8B-B14F-4D97-AF65-F5344CB8AC3E}">
        <p14:creationId xmlns:p14="http://schemas.microsoft.com/office/powerpoint/2010/main" val="1562966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dirty="0" smtClean="0">
              <a:latin typeface="Arial" panose="020B0604020202020204" pitchFamily="34" charset="0"/>
            </a:endParaRPr>
          </a:p>
        </p:txBody>
      </p:sp>
      <p:sp>
        <p:nvSpPr>
          <p:cNvPr id="1013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DE1CE6BA-9C28-407E-BD93-0EAF13B9C5BA}" type="slidenum">
              <a:rPr lang="en-US" altLang="en-US" sz="1200"/>
              <a:pPr>
                <a:defRPr/>
              </a:pPr>
              <a:t>57</a:t>
            </a:fld>
            <a:endParaRPr lang="en-US" altLang="en-US" sz="1200"/>
          </a:p>
        </p:txBody>
      </p:sp>
    </p:spTree>
    <p:extLst>
      <p:ext uri="{BB962C8B-B14F-4D97-AF65-F5344CB8AC3E}">
        <p14:creationId xmlns:p14="http://schemas.microsoft.com/office/powerpoint/2010/main" val="327897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ACTIVITY: </a:t>
            </a:r>
            <a:r>
              <a:rPr lang="en-US" altLang="en-US" dirty="0" smtClean="0">
                <a:latin typeface="Arial" panose="020B0604020202020204" pitchFamily="34" charset="0"/>
              </a:rPr>
              <a:t>Give about five to ten minutes for participants to draw their classroom.</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As you go through presentation, ask participants to make notes on their classroom indicating strengths or needs improvement.</a:t>
            </a:r>
          </a:p>
          <a:p>
            <a:pPr>
              <a:defRPr/>
            </a:pPr>
            <a:endParaRPr lang="en-US" altLang="en-US" dirty="0" smtClean="0">
              <a:latin typeface="Arial" panose="020B0604020202020204" pitchFamily="34" charset="0"/>
            </a:endParaRPr>
          </a:p>
        </p:txBody>
      </p:sp>
      <p:sp>
        <p:nvSpPr>
          <p:cNvPr id="61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9B5D0ED-0E11-4E0B-9EDD-D712691697DB}" type="slidenum">
              <a:rPr lang="en-US" altLang="en-US" sz="1200"/>
              <a:pPr>
                <a:defRPr/>
              </a:pPr>
              <a:t>7</a:t>
            </a:fld>
            <a:endParaRPr lang="en-US" altLang="en-US" sz="1200"/>
          </a:p>
        </p:txBody>
      </p:sp>
    </p:spTree>
    <p:extLst>
      <p:ext uri="{BB962C8B-B14F-4D97-AF65-F5344CB8AC3E}">
        <p14:creationId xmlns:p14="http://schemas.microsoft.com/office/powerpoint/2010/main" val="2662027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c773c213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4c773c2132_0_0: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2" name="Google Shape;552;g4c773c2132_0_0:notes"/>
          <p:cNvSpPr txBox="1">
            <a:spLocks noGrp="1"/>
          </p:cNvSpPr>
          <p:nvPr>
            <p:ph type="sldNum" idx="12"/>
          </p:nvPr>
        </p:nvSpPr>
        <p:spPr>
          <a:xfrm>
            <a:off x="3970938" y="8829967"/>
            <a:ext cx="3037800" cy="4662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40716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C735F56C-A254-404F-B802-6F3A3286C9D3}" type="slidenum">
              <a:rPr lang="en-US" altLang="en-US" sz="1200"/>
              <a:pPr>
                <a:defRPr/>
              </a:pPr>
              <a:t>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t>The physical environment includes space, equipment, and materials.</a:t>
            </a:r>
          </a:p>
          <a:p>
            <a:r>
              <a:rPr lang="en-US" dirty="0" smtClean="0"/>
              <a:t>The social environment includes interactions with others such as teachers, children, and caregivers.</a:t>
            </a:r>
          </a:p>
          <a:p>
            <a:r>
              <a:rPr lang="en-US" dirty="0" smtClean="0"/>
              <a:t>The temporal environment includes the length and sequence of routines and activities. </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defRPr/>
            </a:pPr>
            <a:endParaRPr lang="en-US" altLang="en-US" dirty="0" smtClean="0">
              <a:latin typeface="Arial" panose="020B0604020202020204" pitchFamily="34" charset="0"/>
            </a:endParaRP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When considering the physical setting, you must consider the actual room design, schedule, activities, number of children &amp; staff, and the types and accessibility of materials.</a:t>
            </a:r>
          </a:p>
          <a:p>
            <a:pPr eaLnBrk="1" hangingPunct="1">
              <a:defRPr/>
            </a:pPr>
            <a:r>
              <a:rPr lang="en-US" altLang="en-US" dirty="0" smtClean="0">
                <a:latin typeface="Arial" panose="020B0604020202020204" pitchFamily="34" charset="0"/>
              </a:rPr>
              <a:t>Often times we have no control over some of these, so it is important to plan ahead and use what you have appropriately.</a:t>
            </a:r>
          </a:p>
          <a:p>
            <a:pPr eaLnBrk="1" hangingPunct="1">
              <a:defRPr/>
            </a:pPr>
            <a:r>
              <a:rPr lang="en-US" altLang="en-US" dirty="0" smtClean="0">
                <a:latin typeface="Arial" panose="020B0604020202020204" pitchFamily="34" charset="0"/>
              </a:rPr>
              <a:t>Some children are overwhelmed by a large space so you may need to adapt the classroom to accommodate them…create smaller spaces, centers areas, etc. </a:t>
            </a:r>
          </a:p>
          <a:p>
            <a:pPr eaLnBrk="1" hangingPunct="1">
              <a:defRPr/>
            </a:pPr>
            <a:endParaRPr lang="en-US" altLang="en-US" dirty="0" smtClean="0">
              <a:latin typeface="Arial" panose="020B0604020202020204" pitchFamily="34" charset="0"/>
            </a:endParaRPr>
          </a:p>
          <a:p>
            <a:pPr eaLnBrk="1" hangingPunct="1">
              <a:defRPr/>
            </a:pPr>
            <a:r>
              <a:rPr lang="en-US" altLang="en-US" b="1" dirty="0" smtClean="0">
                <a:latin typeface="Arial" panose="020B0604020202020204" pitchFamily="34" charset="0"/>
              </a:rPr>
              <a:t>ASK: </a:t>
            </a:r>
            <a:r>
              <a:rPr lang="en-US" altLang="en-US" dirty="0" smtClean="0">
                <a:latin typeface="Arial" panose="020B0604020202020204" pitchFamily="34" charset="0"/>
              </a:rPr>
              <a:t>If the room is too small, how could you create space? If it’s too large, how do you make it more comfortable or cozy?</a:t>
            </a:r>
          </a:p>
          <a:p>
            <a:pPr lvl="1" eaLnBrk="1" hangingPunct="1">
              <a:buFontTx/>
              <a:buChar char="•"/>
              <a:defRPr/>
            </a:pPr>
            <a:r>
              <a:rPr lang="en-US" altLang="en-US" dirty="0" smtClean="0">
                <a:latin typeface="Arial" panose="020B0604020202020204" pitchFamily="34" charset="0"/>
              </a:rPr>
              <a:t> Clean up the clutter</a:t>
            </a:r>
          </a:p>
          <a:p>
            <a:pPr lvl="1" eaLnBrk="1" hangingPunct="1">
              <a:buFontTx/>
              <a:buChar char="•"/>
              <a:defRPr/>
            </a:pPr>
            <a:r>
              <a:rPr lang="en-US" altLang="en-US" dirty="0" smtClean="0">
                <a:latin typeface="Arial" panose="020B0604020202020204" pitchFamily="34" charset="0"/>
              </a:rPr>
              <a:t> Use storage boxes</a:t>
            </a:r>
          </a:p>
          <a:p>
            <a:pPr lvl="1" eaLnBrk="1" hangingPunct="1">
              <a:buFontTx/>
              <a:buChar char="•"/>
              <a:defRPr/>
            </a:pPr>
            <a:r>
              <a:rPr lang="en-US" altLang="en-US" dirty="0" smtClean="0">
                <a:latin typeface="Arial" panose="020B0604020202020204" pitchFamily="34" charset="0"/>
              </a:rPr>
              <a:t> Discard unused items</a:t>
            </a:r>
          </a:p>
          <a:p>
            <a:pPr lvl="1" eaLnBrk="1" hangingPunct="1">
              <a:buFontTx/>
              <a:buChar char="•"/>
              <a:defRPr/>
            </a:pPr>
            <a:r>
              <a:rPr lang="en-US" altLang="en-US" dirty="0" smtClean="0">
                <a:latin typeface="Arial" panose="020B0604020202020204" pitchFamily="34" charset="0"/>
              </a:rPr>
              <a:t> Organize and put things away</a:t>
            </a:r>
          </a:p>
          <a:p>
            <a:pPr lvl="1" eaLnBrk="1" hangingPunct="1">
              <a:buFontTx/>
              <a:buChar char="•"/>
              <a:defRPr/>
            </a:pPr>
            <a:r>
              <a:rPr lang="en-US" altLang="en-US" dirty="0" smtClean="0">
                <a:latin typeface="Arial" panose="020B0604020202020204" pitchFamily="34" charset="0"/>
              </a:rPr>
              <a:t> Define centers</a:t>
            </a:r>
          </a:p>
          <a:p>
            <a:pPr eaLnBrk="1" hangingPunct="1">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9385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a:t>Are there any other benefits to using structure in a classroom?</a:t>
            </a:r>
          </a:p>
        </p:txBody>
      </p:sp>
      <p:sp>
        <p:nvSpPr>
          <p:cNvPr id="604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577A2F10-7FE9-4DAB-8169-4571560C20F2}" type="slidenum">
              <a:rPr lang="en-US" altLang="en-US" sz="1200"/>
              <a:pPr>
                <a:defRPr/>
              </a:pPr>
              <a:t>10</a:t>
            </a:fld>
            <a:endParaRPr lang="en-US" altLang="en-US" sz="1200"/>
          </a:p>
        </p:txBody>
      </p:sp>
    </p:spTree>
    <p:extLst>
      <p:ext uri="{BB962C8B-B14F-4D97-AF65-F5344CB8AC3E}">
        <p14:creationId xmlns:p14="http://schemas.microsoft.com/office/powerpoint/2010/main" val="24794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smtClean="0">
                <a:latin typeface="Arial" panose="020B0604020202020204" pitchFamily="34" charset="0"/>
              </a:rPr>
              <a:t>Is anything missing from this list?</a:t>
            </a:r>
          </a:p>
          <a:p>
            <a:pPr>
              <a:defRPr/>
            </a:pPr>
            <a:endParaRPr lang="en-US" altLang="en-US" smtClean="0">
              <a:latin typeface="Arial" panose="020B0604020202020204" pitchFamily="34" charset="0"/>
            </a:endParaRPr>
          </a:p>
          <a:p>
            <a:pPr>
              <a:defRPr/>
            </a:pPr>
            <a:r>
              <a:rPr lang="en-US" altLang="en-US" smtClean="0">
                <a:latin typeface="Arial" panose="020B0604020202020204" pitchFamily="34" charset="0"/>
              </a:rPr>
              <a:t>Discuss why it is important to have a variety of spaces.</a:t>
            </a:r>
          </a:p>
        </p:txBody>
      </p:sp>
      <p:sp>
        <p:nvSpPr>
          <p:cNvPr id="645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74857000-B087-4901-9D0D-B293AF7EFFA5}" type="slidenum">
              <a:rPr lang="en-US" altLang="en-US" sz="1200"/>
              <a:pPr>
                <a:defRPr/>
              </a:pPr>
              <a:t>11</a:t>
            </a:fld>
            <a:endParaRPr lang="en-US" altLang="en-US" sz="1200"/>
          </a:p>
        </p:txBody>
      </p:sp>
    </p:spTree>
    <p:extLst>
      <p:ext uri="{BB962C8B-B14F-4D97-AF65-F5344CB8AC3E}">
        <p14:creationId xmlns:p14="http://schemas.microsoft.com/office/powerpoint/2010/main" val="247974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1" name="Notes Placeholder 2"/>
          <p:cNvSpPr>
            <a:spLocks noGrp="1"/>
          </p:cNvSpPr>
          <p:nvPr>
            <p:ph type="body" idx="1"/>
          </p:nvPr>
        </p:nvSpPr>
        <p:spPr>
          <a:noFill/>
        </p:spPr>
        <p:txBody>
          <a:bodyPr/>
          <a:lstStyle/>
          <a:p>
            <a:r>
              <a:rPr lang="en-US" altLang="en-US" u="sng" dirty="0" smtClean="0">
                <a:latin typeface="Arial" panose="020B0604020202020204" pitchFamily="34" charset="0"/>
                <a:hlinkClick r:id="rId3"/>
              </a:rPr>
              <a:t>https://</a:t>
            </a:r>
            <a:r>
              <a:rPr lang="en-US" altLang="en-US" dirty="0" smtClean="0">
                <a:hlinkClick r:id="rId3"/>
              </a:rPr>
              <a:t>eclkc.ohs.acf.hhs.gov/video/designing-environments</a:t>
            </a:r>
            <a:r>
              <a:rPr lang="en-US" altLang="en-US" dirty="0" smtClean="0"/>
              <a:t> – heading is hyperlinked to video if needed. </a:t>
            </a:r>
          </a:p>
          <a:p>
            <a:r>
              <a:rPr lang="en-US" altLang="en-US" dirty="0" smtClean="0">
                <a:latin typeface="Arial" panose="020B0604020202020204" pitchFamily="34" charset="0"/>
              </a:rPr>
              <a:t>4:48</a:t>
            </a:r>
            <a:r>
              <a:rPr lang="en-US" altLang="en-US" baseline="0" dirty="0" smtClean="0">
                <a:latin typeface="Arial" panose="020B0604020202020204" pitchFamily="34" charset="0"/>
              </a:rPr>
              <a:t> (length of film)</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AAAE2A-E41E-47AA-ADD2-4D97DB5AB321}" type="slidenum">
              <a:rPr lang="en-US" altLang="en-US" smtClean="0">
                <a:latin typeface="Arial" panose="020B0604020202020204" pitchFamily="34" charset="0"/>
              </a:rPr>
              <a:pPr fontAlgn="base">
                <a:spcBef>
                  <a:spcPct val="0"/>
                </a:spcBef>
                <a:spcAft>
                  <a:spcPct val="0"/>
                </a:spcAft>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6266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380560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6706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36802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67135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4461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F334D-B6DD-4772-93A7-DF20812318E4}"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313607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F334D-B6DD-4772-93A7-DF20812318E4}" type="datetimeFigureOut">
              <a:rPr lang="en-US" smtClean="0"/>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74093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F334D-B6DD-4772-93A7-DF20812318E4}" type="datetimeFigureOut">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12821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F334D-B6DD-4772-93A7-DF20812318E4}" type="datetimeFigureOut">
              <a:rPr lang="en-US" smtClean="0"/>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39864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F334D-B6DD-4772-93A7-DF20812318E4}"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75680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F334D-B6DD-4772-93A7-DF20812318E4}"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206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F334D-B6DD-4772-93A7-DF20812318E4}" type="datetimeFigureOut">
              <a:rPr lang="en-US" smtClean="0"/>
              <a:t>6/30/2019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2364-238D-4F0F-8214-DF6C90C0DA09}" type="slidenum">
              <a:rPr lang="en-US" smtClean="0"/>
              <a:t>‹#›</a:t>
            </a:fld>
            <a:endParaRPr lang="en-US"/>
          </a:p>
        </p:txBody>
      </p:sp>
    </p:spTree>
    <p:extLst>
      <p:ext uri="{BB962C8B-B14F-4D97-AF65-F5344CB8AC3E}">
        <p14:creationId xmlns:p14="http://schemas.microsoft.com/office/powerpoint/2010/main" val="266630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clkc.ohs.acf.hhs.gov/video/designing-environ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LEJqowyuyi0&amp;feature=youtu.b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ctacenter.org/~pdfs/decrp/ENV-4_Environmental_Adaptations_2018.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csefel.vanderbilt.edu/resources/social_emotional_competence.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ectacenter.org/~pdfs/decrp/ENV-4_Environmental_Adaptations_2018.pdf" TargetMode="External"/><Relationship Id="rId4" Type="http://schemas.openxmlformats.org/officeDocument/2006/relationships/hyperlink" Target="http://challengingbehavior.cbcs.usf.edu/index.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do2learn.com/" TargetMode="External"/><Relationship Id="rId2" Type="http://schemas.openxmlformats.org/officeDocument/2006/relationships/hyperlink" Target="http://iris.peabody.vanderbilt.edu/" TargetMode="External"/><Relationship Id="rId1" Type="http://schemas.openxmlformats.org/officeDocument/2006/relationships/slideLayout" Target="../slideLayouts/slideLayout2.xml"/><Relationship Id="rId5" Type="http://schemas.openxmlformats.org/officeDocument/2006/relationships/hyperlink" Target="http://www.enablingdevices.com/" TargetMode="External"/><Relationship Id="rId4" Type="http://schemas.openxmlformats.org/officeDocument/2006/relationships/hyperlink" Target="http://www.4teachers.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lekotek.org/ableplay/ableplay-and-great-finds" TargetMode="External"/><Relationship Id="rId2" Type="http://schemas.openxmlformats.org/officeDocument/2006/relationships/hyperlink" Target="http://www.lekotek.org/" TargetMode="External"/><Relationship Id="rId1" Type="http://schemas.openxmlformats.org/officeDocument/2006/relationships/slideLayout" Target="../slideLayouts/slideLayout2.xml"/><Relationship Id="rId4" Type="http://schemas.openxmlformats.org/officeDocument/2006/relationships/hyperlink" Target="http://www.beyondplay.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ttaconline.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va-leads-ecse.org/ecse-ttac-contact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latin typeface="Georgia" panose="02040502050405020303" pitchFamily="18" charset="0"/>
                <a:cs typeface="Times New Roman" panose="02020603050405020304" pitchFamily="18" charset="0"/>
              </a:rPr>
              <a:t>Inclusive Placement Opportunities</a:t>
            </a:r>
            <a:br>
              <a:rPr lang="en-US" sz="4400" dirty="0" smtClean="0">
                <a:latin typeface="Georgia" panose="02040502050405020303" pitchFamily="18" charset="0"/>
                <a:cs typeface="Times New Roman" panose="02020603050405020304" pitchFamily="18" charset="0"/>
              </a:rPr>
            </a:br>
            <a:r>
              <a:rPr lang="en-US" sz="4400" dirty="0" smtClean="0">
                <a:latin typeface="Georgia" panose="02040502050405020303" pitchFamily="18" charset="0"/>
                <a:cs typeface="Times New Roman" panose="02020603050405020304" pitchFamily="18" charset="0"/>
              </a:rPr>
              <a:t> for Preschoolers: </a:t>
            </a:r>
            <a:br>
              <a:rPr lang="en-US" sz="4400" dirty="0" smtClean="0">
                <a:latin typeface="Georgia" panose="02040502050405020303" pitchFamily="18" charset="0"/>
                <a:cs typeface="Times New Roman" panose="02020603050405020304" pitchFamily="18" charset="0"/>
              </a:rPr>
            </a:br>
            <a:r>
              <a:rPr lang="en-US" sz="4000" dirty="0" smtClean="0">
                <a:latin typeface="Georgia" panose="02040502050405020303" pitchFamily="18" charset="0"/>
                <a:cs typeface="Times New Roman" panose="02020603050405020304" pitchFamily="18" charset="0"/>
              </a:rPr>
              <a:t>A Systems Approach to Inclusion</a:t>
            </a:r>
            <a:br>
              <a:rPr lang="en-US" sz="4000" dirty="0" smtClean="0">
                <a:latin typeface="Georgia" panose="02040502050405020303" pitchFamily="18" charset="0"/>
                <a:cs typeface="Times New Roman" panose="02020603050405020304" pitchFamily="18" charset="0"/>
              </a:rPr>
            </a:br>
            <a:r>
              <a:rPr lang="en-US" sz="4000" dirty="0" smtClean="0">
                <a:latin typeface="Georgia" panose="02040502050405020303" pitchFamily="18" charset="0"/>
                <a:cs typeface="Times New Roman" panose="02020603050405020304" pitchFamily="18" charset="0"/>
              </a:rPr>
              <a:t>Learning Environment</a:t>
            </a:r>
            <a:endParaRPr lang="en-US" dirty="0">
              <a:latin typeface="Georgia" panose="02040502050405020303" pitchFamily="18" charset="0"/>
            </a:endParaRPr>
          </a:p>
        </p:txBody>
      </p:sp>
      <p:sp>
        <p:nvSpPr>
          <p:cNvPr id="3" name="Subtitle 2"/>
          <p:cNvSpPr>
            <a:spLocks noGrp="1"/>
          </p:cNvSpPr>
          <p:nvPr>
            <p:ph type="subTitle" idx="1"/>
          </p:nvPr>
        </p:nvSpPr>
        <p:spPr/>
        <p:txBody>
          <a:bodyPr/>
          <a:lstStyle/>
          <a:p>
            <a:r>
              <a:rPr lang="en-US" altLang="en-US" i="1" dirty="0" smtClean="0">
                <a:latin typeface="Georgia" panose="02040502050405020303" pitchFamily="18" charset="0"/>
                <a:cs typeface="Times New Roman" panose="02020603050405020304" pitchFamily="18" charset="0"/>
              </a:rPr>
              <a:t>A project of the Virginia Department of Education and the </a:t>
            </a:r>
          </a:p>
          <a:p>
            <a:r>
              <a:rPr lang="en-US" altLang="en-US" i="1" dirty="0" smtClean="0">
                <a:latin typeface="Georgia" panose="02040502050405020303" pitchFamily="18" charset="0"/>
                <a:cs typeface="Times New Roman" panose="02020603050405020304" pitchFamily="18" charset="0"/>
              </a:rPr>
              <a:t>Training and Technical Assistance Centers of Virginia</a:t>
            </a:r>
          </a:p>
        </p:txBody>
      </p:sp>
    </p:spTree>
    <p:extLst>
      <p:ext uri="{BB962C8B-B14F-4D97-AF65-F5344CB8AC3E}">
        <p14:creationId xmlns:p14="http://schemas.microsoft.com/office/powerpoint/2010/main" val="1805476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Why use structure?</a:t>
            </a:r>
          </a:p>
        </p:txBody>
      </p:sp>
      <p:sp>
        <p:nvSpPr>
          <p:cNvPr id="30723" name="Content Placeholder 2"/>
          <p:cNvSpPr>
            <a:spLocks noGrp="1"/>
          </p:cNvSpPr>
          <p:nvPr>
            <p:ph idx="1"/>
          </p:nvPr>
        </p:nvSpPr>
        <p:spPr bwMode="auto"/>
        <p:txBody>
          <a:bodyPr wrap="square" numCol="1" anchor="t" anchorCtr="0" compatLnSpc="1">
            <a:prstTxWarp prst="textNoShape">
              <a:avLst/>
            </a:prstTxWarp>
          </a:bodyPr>
          <a:lstStyle/>
          <a:p>
            <a:pPr>
              <a:lnSpc>
                <a:spcPct val="110000"/>
              </a:lnSpc>
              <a:buClr>
                <a:srgbClr val="F31760"/>
              </a:buClr>
              <a:buFont typeface="Wingdings" panose="05000000000000000000" pitchFamily="2" charset="2"/>
              <a:buNone/>
            </a:pPr>
            <a:r>
              <a:rPr lang="en-US" altLang="en-US" sz="3600" b="0" dirty="0">
                <a:latin typeface="Georgia" panose="02040502050405020303" pitchFamily="18" charset="0"/>
                <a:cs typeface="Times New Roman" panose="02020603050405020304" pitchFamily="18" charset="0"/>
              </a:rPr>
              <a:t>Structure in a classroom helps children</a:t>
            </a:r>
          </a:p>
          <a:p>
            <a:pPr lvl="1">
              <a:lnSpc>
                <a:spcPct val="110000"/>
              </a:lnSpc>
              <a:buClr>
                <a:schemeClr val="tx2"/>
              </a:buClr>
              <a:buSzPct val="80000"/>
            </a:pPr>
            <a:r>
              <a:rPr lang="en-US" altLang="en-US" sz="3600" b="0" dirty="0">
                <a:latin typeface="Georgia" panose="02040502050405020303" pitchFamily="18" charset="0"/>
                <a:cs typeface="Times New Roman" panose="02020603050405020304" pitchFamily="18" charset="0"/>
              </a:rPr>
              <a:t>Understand</a:t>
            </a:r>
          </a:p>
          <a:p>
            <a:pPr lvl="1">
              <a:lnSpc>
                <a:spcPct val="110000"/>
              </a:lnSpc>
              <a:buClr>
                <a:schemeClr val="tx2"/>
              </a:buClr>
              <a:buSzPct val="80000"/>
              <a:buFontTx/>
              <a:buChar char="•"/>
            </a:pPr>
            <a:r>
              <a:rPr lang="en-US" altLang="en-US" sz="3600" b="0" dirty="0">
                <a:latin typeface="Georgia" panose="02040502050405020303" pitchFamily="18" charset="0"/>
                <a:cs typeface="Times New Roman" panose="02020603050405020304" pitchFamily="18" charset="0"/>
              </a:rPr>
              <a:t>Learn easier </a:t>
            </a:r>
          </a:p>
          <a:p>
            <a:pPr lvl="1">
              <a:lnSpc>
                <a:spcPct val="110000"/>
              </a:lnSpc>
              <a:buClr>
                <a:schemeClr val="tx2"/>
              </a:buClr>
              <a:buSzPct val="80000"/>
              <a:buFontTx/>
              <a:buChar char="•"/>
            </a:pPr>
            <a:r>
              <a:rPr lang="en-US" altLang="en-US" sz="3600" b="0" dirty="0">
                <a:latin typeface="Georgia" panose="02040502050405020303" pitchFamily="18" charset="0"/>
                <a:cs typeface="Times New Roman" panose="02020603050405020304" pitchFamily="18" charset="0"/>
              </a:rPr>
              <a:t>Stay calm</a:t>
            </a:r>
          </a:p>
          <a:p>
            <a:pPr lvl="1">
              <a:lnSpc>
                <a:spcPct val="110000"/>
              </a:lnSpc>
              <a:buClr>
                <a:schemeClr val="tx2"/>
              </a:buClr>
              <a:buSzPct val="80000"/>
              <a:buFontTx/>
              <a:buChar char="•"/>
            </a:pPr>
            <a:r>
              <a:rPr lang="en-US" altLang="en-US" sz="3600" b="0" dirty="0">
                <a:latin typeface="Georgia" panose="02040502050405020303" pitchFamily="18" charset="0"/>
                <a:cs typeface="Times New Roman" panose="02020603050405020304" pitchFamily="18" charset="0"/>
              </a:rPr>
              <a:t>Achieve independence</a:t>
            </a:r>
          </a:p>
          <a:p>
            <a:pPr lvl="1">
              <a:lnSpc>
                <a:spcPct val="110000"/>
              </a:lnSpc>
              <a:buClr>
                <a:schemeClr val="tx2"/>
              </a:buClr>
              <a:buSzPct val="80000"/>
              <a:buFontTx/>
              <a:buChar char="•"/>
            </a:pPr>
            <a:r>
              <a:rPr lang="en-US" altLang="en-US" sz="3600" b="0" dirty="0">
                <a:latin typeface="Georgia" panose="02040502050405020303" pitchFamily="18" charset="0"/>
                <a:cs typeface="Times New Roman" panose="02020603050405020304" pitchFamily="18" charset="0"/>
              </a:rPr>
              <a:t>Learn appropriate behaviors</a:t>
            </a:r>
          </a:p>
          <a:p>
            <a:pPr>
              <a:buFont typeface="Times" panose="02020603050405020304" pitchFamily="18" charset="0"/>
              <a:buChar char="•"/>
            </a:pPr>
            <a:endParaRPr lang="en-US" altLang="en-US" b="0" dirty="0" smtClean="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4694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0" dirty="0">
                <a:latin typeface="Georgia" panose="02040502050405020303" pitchFamily="18" charset="0"/>
                <a:cs typeface="Times New Roman" panose="02020603050405020304" pitchFamily="18" charset="0"/>
              </a:rPr>
              <a:t>Environmental Considerations </a:t>
            </a:r>
            <a:r>
              <a:rPr lang="en-US" altLang="en-US" sz="3200" b="0" dirty="0">
                <a:latin typeface="Georgia" panose="02040502050405020303" pitchFamily="18" charset="0"/>
                <a:cs typeface="Times New Roman" panose="02020603050405020304" pitchFamily="18" charset="0"/>
              </a:rPr>
              <a:t>(2)</a:t>
            </a:r>
          </a:p>
        </p:txBody>
      </p:sp>
      <p:sp>
        <p:nvSpPr>
          <p:cNvPr id="8195" name="Content Placeholder 2"/>
          <p:cNvSpPr>
            <a:spLocks noGrp="1"/>
          </p:cNvSpPr>
          <p:nvPr>
            <p:ph sz="half" idx="1"/>
          </p:nvPr>
        </p:nvSpPr>
        <p:spPr/>
        <p:txBody>
          <a:bodyPr/>
          <a:lstStyle/>
          <a:p>
            <a:pPr marL="0" indent="0">
              <a:buNone/>
            </a:pPr>
            <a:r>
              <a:rPr lang="en-US" sz="3600" b="0" dirty="0">
                <a:latin typeface="Georgia" panose="02040502050405020303" pitchFamily="18" charset="0"/>
                <a:cs typeface="Times New Roman" panose="02020603050405020304" pitchFamily="18" charset="0"/>
              </a:rPr>
              <a:t>Things to consider :</a:t>
            </a:r>
          </a:p>
          <a:p>
            <a:pPr lvl="1"/>
            <a:r>
              <a:rPr lang="en-US" sz="3200" b="0" dirty="0">
                <a:latin typeface="Georgia" panose="02040502050405020303" pitchFamily="18" charset="0"/>
                <a:cs typeface="Times New Roman" panose="02020603050405020304" pitchFamily="18" charset="0"/>
              </a:rPr>
              <a:t>Active vs. quiet activities</a:t>
            </a:r>
          </a:p>
          <a:p>
            <a:pPr lvl="1"/>
            <a:r>
              <a:rPr lang="en-US" sz="3200" b="0" dirty="0">
                <a:latin typeface="Georgia" panose="02040502050405020303" pitchFamily="18" charset="0"/>
                <a:cs typeface="Times New Roman" panose="02020603050405020304" pitchFamily="18" charset="0"/>
              </a:rPr>
              <a:t>Variety of child spaces, including cozy area</a:t>
            </a:r>
          </a:p>
          <a:p>
            <a:pPr lvl="1"/>
            <a:r>
              <a:rPr lang="en-US" sz="3200" b="0" dirty="0">
                <a:latin typeface="Georgia" panose="02040502050405020303" pitchFamily="18" charset="0"/>
                <a:cs typeface="Times New Roman" panose="02020603050405020304" pitchFamily="18" charset="0"/>
              </a:rPr>
              <a:t>Separate space for adults and children </a:t>
            </a:r>
          </a:p>
          <a:p>
            <a:pPr>
              <a:buFont typeface="Times" charset="0"/>
              <a:buChar char="•"/>
              <a:defRPr/>
            </a:pPr>
            <a:endParaRPr lang="en-US" altLang="en-US" b="0" dirty="0" smtClean="0">
              <a:latin typeface="Georgia" panose="02040502050405020303" pitchFamily="18" charset="0"/>
              <a:cs typeface="Times New Roman" panose="02020603050405020304" pitchFamily="18" charset="0"/>
            </a:endParaRPr>
          </a:p>
        </p:txBody>
      </p:sp>
      <p:pic>
        <p:nvPicPr>
          <p:cNvPr id="32773" name="Picture 6" descr="children at table with a few rasining their hands and one with an adaptive device for communication, sitting in an adaptive chai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5561" y="1940561"/>
            <a:ext cx="409416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087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algn="ctr"/>
            <a:r>
              <a:rPr lang="en-US" altLang="en-US" dirty="0" smtClean="0">
                <a:latin typeface="Georgia" panose="02040502050405020303" pitchFamily="18" charset="0"/>
                <a:cs typeface="Times New Roman" panose="02020603050405020304" pitchFamily="18" charset="0"/>
                <a:hlinkClick r:id="rId3" tooltip="website link"/>
              </a:rPr>
              <a:t>Designing Environments</a:t>
            </a:r>
            <a:endParaRPr lang="en-US" altLang="en-US" b="0" dirty="0">
              <a:latin typeface="Georgia" panose="02040502050405020303" pitchFamily="18" charset="0"/>
              <a:cs typeface="Times New Roman" panose="02020603050405020304" pitchFamily="18" charset="0"/>
            </a:endParaRPr>
          </a:p>
        </p:txBody>
      </p:sp>
      <p:sp>
        <p:nvSpPr>
          <p:cNvPr id="3" name="Rectangle 2"/>
          <p:cNvSpPr/>
          <p:nvPr/>
        </p:nvSpPr>
        <p:spPr>
          <a:xfrm>
            <a:off x="118310" y="6220998"/>
            <a:ext cx="10665099" cy="461665"/>
          </a:xfrm>
          <a:prstGeom prst="rect">
            <a:avLst/>
          </a:prstGeom>
        </p:spPr>
        <p:txBody>
          <a:bodyPr wrap="none">
            <a:spAutoFit/>
          </a:bodyPr>
          <a:lstStyle/>
          <a:p>
            <a:r>
              <a:rPr lang="en-US" sz="2400" dirty="0">
                <a:latin typeface="Georgia" panose="02040502050405020303" pitchFamily="18" charset="0"/>
              </a:rPr>
              <a:t>Retrieved from </a:t>
            </a:r>
            <a:r>
              <a:rPr lang="en-US" altLang="en-US" sz="2400" u="sng" dirty="0" smtClean="0">
                <a:latin typeface="Georgia" panose="02040502050405020303" pitchFamily="18" charset="0"/>
                <a:hlinkClick r:id="rId3" tooltip="web link"/>
              </a:rPr>
              <a:t>https</a:t>
            </a:r>
            <a:r>
              <a:rPr lang="en-US" altLang="en-US" sz="2400" u="sng" dirty="0">
                <a:latin typeface="Georgia" panose="02040502050405020303" pitchFamily="18" charset="0"/>
                <a:hlinkClick r:id="rId3" tooltip="web link"/>
              </a:rPr>
              <a:t>://</a:t>
            </a:r>
            <a:r>
              <a:rPr lang="en-US" altLang="en-US" sz="2400" dirty="0">
                <a:latin typeface="Georgia" panose="02040502050405020303" pitchFamily="18" charset="0"/>
                <a:hlinkClick r:id="rId3" tooltip="web link"/>
              </a:rPr>
              <a:t>eclkc.ohs.acf.hhs.gov/video/designing-environments </a:t>
            </a:r>
            <a:endParaRPr lang="en-US" sz="2400" dirty="0">
              <a:latin typeface="Georgia" panose="02040502050405020303" pitchFamily="18" charset="0"/>
            </a:endParaRPr>
          </a:p>
        </p:txBody>
      </p:sp>
      <p:pic>
        <p:nvPicPr>
          <p:cNvPr id="5" name="Content Placeholder 4" descr="&quot;&quot;"/>
          <p:cNvPicPr>
            <a:picLocks noGrp="1" noChangeAspect="1"/>
          </p:cNvPicPr>
          <p:nvPr>
            <p:ph idx="1"/>
          </p:nvPr>
        </p:nvPicPr>
        <p:blipFill>
          <a:blip r:embed="rId4"/>
          <a:stretch>
            <a:fillRect/>
          </a:stretch>
        </p:blipFill>
        <p:spPr>
          <a:xfrm>
            <a:off x="1863047" y="1485414"/>
            <a:ext cx="8465906" cy="4530309"/>
          </a:xfrm>
          <a:prstGeom prst="rect">
            <a:avLst/>
          </a:prstGeom>
        </p:spPr>
      </p:pic>
    </p:spTree>
    <p:extLst>
      <p:ext uri="{BB962C8B-B14F-4D97-AF65-F5344CB8AC3E}">
        <p14:creationId xmlns:p14="http://schemas.microsoft.com/office/powerpoint/2010/main" val="304485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Room Arrangement </a:t>
            </a:r>
            <a:endParaRPr lang="en-US" altLang="en-US" b="0" dirty="0" smtClean="0">
              <a:latin typeface="Georgia" panose="02040502050405020303" pitchFamily="18" charset="0"/>
              <a:cs typeface="Times New Roman" panose="02020603050405020304" pitchFamily="18" charset="0"/>
            </a:endParaRPr>
          </a:p>
        </p:txBody>
      </p:sp>
      <p:graphicFrame>
        <p:nvGraphicFramePr>
          <p:cNvPr id="38915" name="Object 3" descr="Another sketch of an early childhood room with tables in one corner surrounded by a sand and water table, manipulatives and arts &amp; crafts, another 1/4 of the room with table, dramatic play area bordered by the kitchen, another area with blocks, cars/trucks around a carpet with shelves and a rotating center area and the 4th area with books, couch, coputers and group area."/>
          <p:cNvGraphicFramePr>
            <a:graphicFrameLocks noGrp="1" noChangeAspect="1"/>
          </p:cNvGraphicFramePr>
          <p:nvPr>
            <p:ph idx="1"/>
            <p:extLst>
              <p:ext uri="{D42A27DB-BD31-4B8C-83A1-F6EECF244321}">
                <p14:modId xmlns:p14="http://schemas.microsoft.com/office/powerpoint/2010/main" val="3450487588"/>
              </p:ext>
            </p:extLst>
          </p:nvPr>
        </p:nvGraphicFramePr>
        <p:xfrm>
          <a:off x="2601913" y="1825625"/>
          <a:ext cx="6988175" cy="4349750"/>
        </p:xfrm>
        <a:graphic>
          <a:graphicData uri="http://schemas.openxmlformats.org/presentationml/2006/ole">
            <mc:AlternateContent xmlns:mc="http://schemas.openxmlformats.org/markup-compatibility/2006">
              <mc:Choice xmlns:v="urn:schemas-microsoft-com:vml" Requires="v">
                <p:oleObj spid="_x0000_s1057" name="Document" r:id="rId4" imgW="9669219" imgH="6019896" progId="Word.Document.8">
                  <p:embed/>
                </p:oleObj>
              </mc:Choice>
              <mc:Fallback>
                <p:oleObj name="Document" r:id="rId4" imgW="9669219" imgH="6019896"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1825625"/>
                        <a:ext cx="6988175" cy="43497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8561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Physical Arrangement </a:t>
            </a:r>
            <a:endParaRPr lang="en-US" altLang="en-US" sz="3200" b="0" dirty="0">
              <a:latin typeface="Georgia" panose="02040502050405020303" pitchFamily="18" charset="0"/>
              <a:cs typeface="Times New Roman" panose="02020603050405020304" pitchFamily="18" charset="0"/>
            </a:endParaRPr>
          </a:p>
        </p:txBody>
      </p:sp>
      <p:sp>
        <p:nvSpPr>
          <p:cNvPr id="40963" name="Rectangle 3"/>
          <p:cNvSpPr>
            <a:spLocks noGrp="1" noChangeArrowheads="1"/>
          </p:cNvSpPr>
          <p:nvPr>
            <p:ph sz="half" idx="1"/>
          </p:nvPr>
        </p:nvSpPr>
        <p:spPr bwMode="auto"/>
        <p:txBody>
          <a:bodyPr wrap="square" numCol="1" anchor="t" anchorCtr="0" compatLnSpc="1">
            <a:prstTxWarp prst="textNoShape">
              <a:avLst/>
            </a:prstTxWarp>
          </a:bodyPr>
          <a:lstStyle/>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Create specific areas (or zones) in the room</a:t>
            </a:r>
          </a:p>
          <a:p>
            <a:pPr lvl="2">
              <a:buFont typeface="Wingdings" panose="05000000000000000000" pitchFamily="2" charset="2"/>
              <a:buChar char="ü"/>
            </a:pPr>
            <a:r>
              <a:rPr lang="en-US" altLang="en-US" sz="3200" b="0" dirty="0">
                <a:latin typeface="Georgia" panose="02040502050405020303" pitchFamily="18" charset="0"/>
                <a:cs typeface="Times New Roman" panose="02020603050405020304" pitchFamily="18" charset="0"/>
              </a:rPr>
              <a:t>Limits wandering and running </a:t>
            </a:r>
          </a:p>
          <a:p>
            <a:pPr lvl="2">
              <a:buFont typeface="Wingdings" panose="05000000000000000000" pitchFamily="2" charset="2"/>
              <a:buChar char="ü"/>
            </a:pPr>
            <a:r>
              <a:rPr lang="en-US" altLang="en-US" sz="3200" b="0" dirty="0">
                <a:latin typeface="Georgia" panose="02040502050405020303" pitchFamily="18" charset="0"/>
                <a:cs typeface="Times New Roman" panose="02020603050405020304" pitchFamily="18" charset="0"/>
              </a:rPr>
              <a:t>Encourages engagement</a:t>
            </a:r>
          </a:p>
          <a:p>
            <a:pPr>
              <a:buFont typeface="Times" panose="02020603050405020304" pitchFamily="18" charset="0"/>
              <a:buChar char="•"/>
            </a:pPr>
            <a:r>
              <a:rPr lang="en-US" altLang="en-US" sz="3600" b="0">
                <a:latin typeface="Georgia" panose="02040502050405020303" pitchFamily="18" charset="0"/>
                <a:cs typeface="Times New Roman" panose="02020603050405020304" pitchFamily="18" charset="0"/>
              </a:rPr>
              <a:t>Scatter </a:t>
            </a:r>
            <a:r>
              <a:rPr lang="en-US" altLang="en-US" sz="3600" b="0" smtClean="0">
                <a:latin typeface="Georgia" panose="02040502050405020303" pitchFamily="18" charset="0"/>
                <a:cs typeface="Times New Roman" panose="02020603050405020304" pitchFamily="18" charset="0"/>
              </a:rPr>
              <a:t>centers throughout </a:t>
            </a:r>
            <a:r>
              <a:rPr lang="en-US" altLang="en-US" sz="3600" b="0" dirty="0">
                <a:latin typeface="Georgia" panose="02040502050405020303" pitchFamily="18" charset="0"/>
                <a:cs typeface="Times New Roman" panose="02020603050405020304" pitchFamily="18" charset="0"/>
              </a:rPr>
              <a:t>each zone</a:t>
            </a:r>
          </a:p>
        </p:txBody>
      </p:sp>
      <p:pic>
        <p:nvPicPr>
          <p:cNvPr id="40964" name="Picture 1" descr="Picture of a portion of a room with shelves with materials; shelves partition off portions of the room, dividing the cent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7815" y="1825625"/>
            <a:ext cx="4933375" cy="35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80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 calcmode="lin" valueType="num">
                                      <p:cBhvr additive="base">
                                        <p:cTn id="11"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Physical Arrangement </a:t>
            </a:r>
            <a:r>
              <a:rPr lang="en-US" altLang="en-US" sz="3200" b="0" dirty="0">
                <a:latin typeface="Georgia" panose="02040502050405020303" pitchFamily="18" charset="0"/>
                <a:cs typeface="Times New Roman" panose="02020603050405020304" pitchFamily="18" charset="0"/>
              </a:rPr>
              <a:t>(2)</a:t>
            </a:r>
          </a:p>
        </p:txBody>
      </p:sp>
      <p:sp>
        <p:nvSpPr>
          <p:cNvPr id="43011" name="Rectangle 3"/>
          <p:cNvSpPr>
            <a:spLocks noGrp="1" noChangeArrowheads="1"/>
          </p:cNvSpPr>
          <p:nvPr>
            <p:ph idx="1"/>
          </p:nvPr>
        </p:nvSpPr>
        <p:spPr bwMode="auto"/>
        <p:txBody>
          <a:bodyPr wrap="square" numCol="1" anchor="t" anchorCtr="0" compatLnSpc="1">
            <a:prstTxWarp prst="textNoShape">
              <a:avLst/>
            </a:prstTxWarp>
          </a:bodyPr>
          <a:lstStyle/>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Clearly defined relative to activities</a:t>
            </a:r>
          </a:p>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Natural traffic paths – no “runways”</a:t>
            </a:r>
          </a:p>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Focus on independence, social relationships, engagement</a:t>
            </a:r>
          </a:p>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FUN, appealing, and interesting</a:t>
            </a:r>
          </a:p>
        </p:txBody>
      </p:sp>
    </p:spTree>
    <p:extLst>
      <p:ext uri="{BB962C8B-B14F-4D97-AF65-F5344CB8AC3E}">
        <p14:creationId xmlns:p14="http://schemas.microsoft.com/office/powerpoint/2010/main" val="8838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l">
              <a:defRPr/>
            </a:pPr>
            <a:r>
              <a:rPr lang="en-US" b="0" dirty="0">
                <a:latin typeface="Georgia" panose="02040502050405020303" pitchFamily="18" charset="0"/>
                <a:cs typeface="Times New Roman" panose="02020603050405020304" pitchFamily="18" charset="0"/>
              </a:rPr>
              <a:t>Selecting Furniture and Fixtures</a:t>
            </a:r>
          </a:p>
        </p:txBody>
      </p:sp>
      <p:sp>
        <p:nvSpPr>
          <p:cNvPr id="2" name="Content Placeholder 1">
            <a:extLst>
              <a:ext uri="{FF2B5EF4-FFF2-40B4-BE49-F238E27FC236}">
                <a16:creationId xmlns:a16="http://schemas.microsoft.com/office/drawing/2014/main" id="{693C4357-1B05-7040-A8A6-F968A83BC2D0}"/>
              </a:ext>
            </a:extLst>
          </p:cNvPr>
          <p:cNvSpPr>
            <a:spLocks noGrp="1"/>
          </p:cNvSpPr>
          <p:nvPr>
            <p:ph idx="1"/>
          </p:nvPr>
        </p:nvSpPr>
        <p:spPr>
          <a:xfrm>
            <a:off x="838200" y="1527862"/>
            <a:ext cx="10515600" cy="4351338"/>
          </a:xfrm>
        </p:spPr>
        <p:txBody>
          <a:bodyPr>
            <a:normAutofit fontScale="92500" lnSpcReduction="20000"/>
          </a:bodyPr>
          <a:lstStyle/>
          <a:p>
            <a:r>
              <a:rPr lang="en-US" sz="3600" b="0" dirty="0">
                <a:latin typeface="Georgia" panose="02040502050405020303" pitchFamily="18" charset="0"/>
                <a:cs typeface="Times New Roman" panose="02020603050405020304" pitchFamily="18" charset="0"/>
              </a:rPr>
              <a:t>Plan for children’s independence.</a:t>
            </a:r>
          </a:p>
          <a:p>
            <a:r>
              <a:rPr lang="en-US" sz="3600" b="0" dirty="0">
                <a:latin typeface="Georgia" panose="02040502050405020303" pitchFamily="18" charset="0"/>
                <a:cs typeface="Times New Roman" panose="02020603050405020304" pitchFamily="18" charset="0"/>
              </a:rPr>
              <a:t>Engage multiple sensory methods.</a:t>
            </a:r>
          </a:p>
          <a:p>
            <a:r>
              <a:rPr lang="en-US" sz="3600" b="0" dirty="0">
                <a:latin typeface="Georgia" panose="02040502050405020303" pitchFamily="18" charset="0"/>
                <a:cs typeface="Times New Roman" panose="02020603050405020304" pitchFamily="18" charset="0"/>
              </a:rPr>
              <a:t>Allow for access and active participation in learning activities.</a:t>
            </a:r>
          </a:p>
          <a:p>
            <a:r>
              <a:rPr lang="en-US" altLang="en-US" sz="3600" b="0" dirty="0">
                <a:latin typeface="Georgia" panose="02040502050405020303" pitchFamily="18" charset="0"/>
                <a:cs typeface="Times New Roman" panose="02020603050405020304" pitchFamily="18" charset="0"/>
              </a:rPr>
              <a:t>Adapt and modify existing furniture as needed</a:t>
            </a:r>
          </a:p>
          <a:p>
            <a:endParaRPr lang="en-US" altLang="en-US" b="0" dirty="0">
              <a:latin typeface="Georgia" panose="02040502050405020303" pitchFamily="18" charset="0"/>
              <a:cs typeface="Times New Roman" panose="02020603050405020304" pitchFamily="18" charset="0"/>
            </a:endParaRPr>
          </a:p>
          <a:p>
            <a:pPr lvl="1">
              <a:buFont typeface="Wingdings" panose="05000000000000000000" pitchFamily="2" charset="2"/>
              <a:buChar char="ü"/>
            </a:pPr>
            <a:r>
              <a:rPr lang="en-US" sz="2800" b="0" dirty="0">
                <a:latin typeface="Georgia" panose="02040502050405020303" pitchFamily="18" charset="0"/>
                <a:cs typeface="Times New Roman" panose="02020603050405020304" pitchFamily="18" charset="0"/>
              </a:rPr>
              <a:t>Modifications and adaptations should be made for children with mobility needs.</a:t>
            </a:r>
          </a:p>
          <a:p>
            <a:pPr lvl="1">
              <a:buFont typeface="Wingdings" panose="05000000000000000000" pitchFamily="2" charset="2"/>
              <a:buChar char="ü"/>
            </a:pPr>
            <a:endParaRPr lang="en-US" sz="2800" b="0" dirty="0">
              <a:latin typeface="Georgia" panose="02040502050405020303" pitchFamily="18" charset="0"/>
              <a:cs typeface="Times New Roman" panose="02020603050405020304" pitchFamily="18" charset="0"/>
            </a:endParaRPr>
          </a:p>
          <a:p>
            <a:pPr lvl="1">
              <a:buFont typeface="Wingdings" panose="05000000000000000000" pitchFamily="2" charset="2"/>
              <a:buChar char="ü"/>
            </a:pPr>
            <a:r>
              <a:rPr lang="en-US" sz="2800" b="0" dirty="0">
                <a:latin typeface="Georgia" panose="02040502050405020303" pitchFamily="18" charset="0"/>
                <a:cs typeface="Times New Roman" panose="02020603050405020304" pitchFamily="18" charset="0"/>
              </a:rPr>
              <a:t>Bathrooms are a key area for modifications, </a:t>
            </a:r>
            <a:r>
              <a:rPr lang="en-US" altLang="en-US" sz="2800" b="0" dirty="0">
                <a:latin typeface="Georgia" panose="02040502050405020303" pitchFamily="18" charset="0"/>
                <a:cs typeface="Times New Roman" panose="02020603050405020304" pitchFamily="18" charset="0"/>
              </a:rPr>
              <a:t>including adapted seats, </a:t>
            </a:r>
            <a:r>
              <a:rPr lang="en-US" altLang="en-US" sz="2800" b="0" dirty="0" err="1">
                <a:latin typeface="Georgia" panose="02040502050405020303" pitchFamily="18" charset="0"/>
                <a:cs typeface="Times New Roman" panose="02020603050405020304" pitchFamily="18" charset="0"/>
              </a:rPr>
              <a:t>potty</a:t>
            </a:r>
            <a:r>
              <a:rPr lang="en-US" altLang="en-US" sz="2800" b="0" dirty="0">
                <a:latin typeface="Georgia" panose="02040502050405020303" pitchFamily="18" charset="0"/>
                <a:cs typeface="Times New Roman" panose="02020603050405020304" pitchFamily="18" charset="0"/>
              </a:rPr>
              <a:t> chairs, private diaper/catheterization changing area.</a:t>
            </a:r>
          </a:p>
          <a:p>
            <a:pPr lvl="1">
              <a:buFont typeface="Wingdings" panose="05000000000000000000" pitchFamily="2" charset="2"/>
              <a:buChar char="ü"/>
            </a:pPr>
            <a:endParaRPr lang="en-US" sz="2800" b="0" dirty="0">
              <a:latin typeface="Georgia" panose="02040502050405020303" pitchFamily="18" charset="0"/>
              <a:cs typeface="Times New Roman" panose="02020603050405020304" pitchFamily="18" charset="0"/>
            </a:endParaRPr>
          </a:p>
          <a:p>
            <a:pPr marL="342900" lvl="1" indent="0">
              <a:buNone/>
            </a:pPr>
            <a:endParaRPr lang="en-US" sz="28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27599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Furniture and Fixtures </a:t>
            </a:r>
          </a:p>
        </p:txBody>
      </p:sp>
      <p:sp>
        <p:nvSpPr>
          <p:cNvPr id="77827" name="Rectangle 3"/>
          <p:cNvSpPr>
            <a:spLocks noGrp="1" noChangeArrowheads="1"/>
          </p:cNvSpPr>
          <p:nvPr>
            <p:ph idx="1"/>
          </p:nvPr>
        </p:nvSpPr>
        <p:spPr/>
        <p:txBody>
          <a:bodyPr/>
          <a:lstStyle/>
          <a:p>
            <a:pPr fontAlgn="auto">
              <a:spcAft>
                <a:spcPct val="30000"/>
              </a:spcAft>
              <a:defRPr/>
            </a:pPr>
            <a:r>
              <a:rPr lang="en-US" altLang="en-US" sz="3200" b="0" dirty="0">
                <a:latin typeface="Georgia" panose="02040502050405020303" pitchFamily="18" charset="0"/>
                <a:cs typeface="Times New Roman" panose="02020603050405020304" pitchFamily="18" charset="0"/>
              </a:rPr>
              <a:t>Think safety, design, attractiveness</a:t>
            </a:r>
          </a:p>
          <a:p>
            <a:pPr fontAlgn="auto">
              <a:spcAft>
                <a:spcPct val="30000"/>
              </a:spcAft>
              <a:defRPr/>
            </a:pPr>
            <a:r>
              <a:rPr lang="en-US" altLang="en-US" sz="3200" b="0" dirty="0">
                <a:latin typeface="Georgia" panose="02040502050405020303" pitchFamily="18" charset="0"/>
                <a:cs typeface="Times New Roman" panose="02020603050405020304" pitchFamily="18" charset="0"/>
              </a:rPr>
              <a:t>Allow for active participation in activities </a:t>
            </a:r>
          </a:p>
          <a:p>
            <a:pPr fontAlgn="auto">
              <a:spcAft>
                <a:spcPct val="30000"/>
              </a:spcAft>
              <a:defRPr/>
            </a:pPr>
            <a:r>
              <a:rPr lang="en-US" altLang="en-US" sz="3200" b="0" dirty="0">
                <a:latin typeface="Georgia" panose="02040502050405020303" pitchFamily="18" charset="0"/>
                <a:cs typeface="Times New Roman" panose="02020603050405020304" pitchFamily="18" charset="0"/>
              </a:rPr>
              <a:t>Allow for children’s independence </a:t>
            </a:r>
          </a:p>
          <a:p>
            <a:pPr fontAlgn="auto">
              <a:spcAft>
                <a:spcPct val="30000"/>
              </a:spcAft>
              <a:defRPr/>
            </a:pPr>
            <a:r>
              <a:rPr lang="en-US" altLang="en-US" sz="3200" b="0" dirty="0">
                <a:latin typeface="Georgia" panose="02040502050405020303" pitchFamily="18" charset="0"/>
                <a:cs typeface="Times New Roman" panose="02020603050405020304" pitchFamily="18" charset="0"/>
              </a:rPr>
              <a:t>Provide sensory appeal</a:t>
            </a:r>
          </a:p>
        </p:txBody>
      </p:sp>
      <p:pic>
        <p:nvPicPr>
          <p:cNvPr id="91140" name="Picture 6"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886200"/>
            <a:ext cx="378301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7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78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78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78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78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 calcmode="lin" valueType="num">
                                      <p:cBhvr>
                                        <p:cTn id="28"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78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l"/>
            <a:r>
              <a:rPr lang="en-US" b="0" dirty="0">
                <a:latin typeface="Georgia" panose="02040502050405020303" pitchFamily="18" charset="0"/>
                <a:cs typeface="Times New Roman" panose="02020603050405020304" pitchFamily="18" charset="0"/>
              </a:rPr>
              <a:t>Selecting Classroom Materials</a:t>
            </a:r>
            <a:endParaRPr lang="en-US" altLang="en-US" b="0" dirty="0">
              <a:latin typeface="Georgia" panose="02040502050405020303" pitchFamily="18" charset="0"/>
              <a:cs typeface="Times New Roman" panose="02020603050405020304" pitchFamily="18" charset="0"/>
            </a:endParaRPr>
          </a:p>
        </p:txBody>
      </p:sp>
      <p:sp>
        <p:nvSpPr>
          <p:cNvPr id="35843" name="Content Placeholder 2"/>
          <p:cNvSpPr>
            <a:spLocks noGrp="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When choosing materials for the classroom, what are five things you should consider?</a:t>
            </a:r>
          </a:p>
          <a:p>
            <a:pPr>
              <a:defRPr/>
            </a:pPr>
            <a:endParaRPr lang="en-US" altLang="en-US" sz="3200" b="0" dirty="0">
              <a:latin typeface="Georgia" panose="02040502050405020303" pitchFamily="18" charset="0"/>
              <a:cs typeface="Times New Roman" panose="02020603050405020304" pitchFamily="18" charset="0"/>
            </a:endParaRPr>
          </a:p>
          <a:p>
            <a:pPr>
              <a:defRPr/>
            </a:pPr>
            <a:endParaRPr lang="en-US" altLang="en-US" sz="3200" b="0" dirty="0">
              <a:latin typeface="Georgia" panose="02040502050405020303" pitchFamily="18" charset="0"/>
              <a:cs typeface="Times New Roman" panose="02020603050405020304" pitchFamily="18" charset="0"/>
            </a:endParaRPr>
          </a:p>
          <a:p>
            <a:pPr>
              <a:defRPr/>
            </a:pPr>
            <a:endParaRPr lang="en-US" altLang="en-US" sz="3200" b="0" dirty="0">
              <a:latin typeface="Georgia" panose="02040502050405020303" pitchFamily="18" charset="0"/>
              <a:cs typeface="Times New Roman" panose="02020603050405020304" pitchFamily="18" charset="0"/>
            </a:endParaRPr>
          </a:p>
          <a:p>
            <a:pPr>
              <a:defRPr/>
            </a:pPr>
            <a:endParaRPr lang="en-US" altLang="en-US" sz="32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Turn to a neighbor, discuss, and list.  </a:t>
            </a:r>
          </a:p>
        </p:txBody>
      </p:sp>
      <p:pic>
        <p:nvPicPr>
          <p:cNvPr id="82948" name="Picture 3"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1287" y="3013075"/>
            <a:ext cx="42894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9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normAutofit/>
          </a:bodyPr>
          <a:lstStyle/>
          <a:p>
            <a:pPr algn="l">
              <a:defRPr/>
            </a:pPr>
            <a:r>
              <a:rPr lang="en-US" b="0" dirty="0">
                <a:latin typeface="Georgia" panose="02040502050405020303" pitchFamily="18" charset="0"/>
                <a:cs typeface="Times New Roman" panose="02020603050405020304" pitchFamily="18" charset="0"/>
              </a:rPr>
              <a:t>Selecting Classroom Materials (2)</a:t>
            </a:r>
          </a:p>
        </p:txBody>
      </p:sp>
      <p:sp>
        <p:nvSpPr>
          <p:cNvPr id="6" name="Content Placeholder 5">
            <a:extLst>
              <a:ext uri="{FF2B5EF4-FFF2-40B4-BE49-F238E27FC236}">
                <a16:creationId xmlns:a16="http://schemas.microsoft.com/office/drawing/2014/main" id="{5CAA4F67-086A-714C-A9C8-81AD8A4F542E}"/>
              </a:ext>
            </a:extLst>
          </p:cNvPr>
          <p:cNvSpPr>
            <a:spLocks noGrp="1"/>
          </p:cNvSpPr>
          <p:nvPr>
            <p:ph idx="1"/>
          </p:nvPr>
        </p:nvSpPr>
        <p:spPr/>
        <p:txBody>
          <a:bodyPr>
            <a:normAutofit lnSpcReduction="10000"/>
          </a:bodyPr>
          <a:lstStyle/>
          <a:p>
            <a:pPr marL="0" indent="0">
              <a:buNone/>
            </a:pPr>
            <a:r>
              <a:rPr lang="en-US" sz="3600" b="0" dirty="0">
                <a:latin typeface="Georgia" panose="02040502050405020303" pitchFamily="18" charset="0"/>
                <a:cs typeface="Times New Roman" panose="02020603050405020304" pitchFamily="18" charset="0"/>
              </a:rPr>
              <a:t>Classroom materials should:</a:t>
            </a:r>
          </a:p>
          <a:p>
            <a:r>
              <a:rPr lang="en-US" sz="3600" b="0" dirty="0">
                <a:latin typeface="Georgia" panose="02040502050405020303" pitchFamily="18" charset="0"/>
                <a:cs typeface="Times New Roman" panose="02020603050405020304" pitchFamily="18" charset="0"/>
              </a:rPr>
              <a:t>Be developmentally and culturally appropriate.</a:t>
            </a:r>
          </a:p>
          <a:p>
            <a:r>
              <a:rPr lang="en-US" sz="3600" b="0" dirty="0">
                <a:latin typeface="Georgia" panose="02040502050405020303" pitchFamily="18" charset="0"/>
                <a:cs typeface="Times New Roman" panose="02020603050405020304" pitchFamily="18" charset="0"/>
              </a:rPr>
              <a:t>Be within children’s zone of proximal development.</a:t>
            </a:r>
          </a:p>
          <a:p>
            <a:r>
              <a:rPr lang="en-US" sz="3600" b="0" dirty="0">
                <a:latin typeface="Georgia" panose="02040502050405020303" pitchFamily="18" charset="0"/>
                <a:cs typeface="Times New Roman" panose="02020603050405020304" pitchFamily="18" charset="0"/>
              </a:rPr>
              <a:t>Include a variety of toys and materials to encourage parallel, associative, interactive play.</a:t>
            </a:r>
          </a:p>
          <a:p>
            <a:r>
              <a:rPr lang="en-US" sz="3600" b="0" dirty="0">
                <a:latin typeface="Georgia" panose="02040502050405020303" pitchFamily="18" charset="0"/>
                <a:cs typeface="Times New Roman" panose="02020603050405020304" pitchFamily="18" charset="0"/>
              </a:rPr>
              <a:t>Rotate to relate to classroom themes or learning activities. </a:t>
            </a:r>
          </a:p>
          <a:p>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3920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latin typeface="Georgia" panose="02040502050405020303" pitchFamily="18" charset="0"/>
                <a:cs typeface="Times New Roman" panose="02020603050405020304" pitchFamily="18" charset="0"/>
              </a:rPr>
              <a:t>Module </a:t>
            </a:r>
            <a:r>
              <a:rPr lang="en-US" smtClean="0">
                <a:latin typeface="Georgia" panose="02040502050405020303" pitchFamily="18" charset="0"/>
                <a:cs typeface="Times New Roman" panose="02020603050405020304" pitchFamily="18" charset="0"/>
              </a:rPr>
              <a:t>4:</a:t>
            </a:r>
            <a:endParaRPr lang="en-US" dirty="0">
              <a:latin typeface="Georgia" panose="02040502050405020303" pitchFamily="18" charset="0"/>
              <a:cs typeface="Times New Roman" panose="02020603050405020304" pitchFamily="18" charset="0"/>
            </a:endParaRPr>
          </a:p>
        </p:txBody>
      </p:sp>
      <p:sp>
        <p:nvSpPr>
          <p:cNvPr id="3" name="Text Placeholder 2"/>
          <p:cNvSpPr>
            <a:spLocks noGrp="1"/>
          </p:cNvSpPr>
          <p:nvPr>
            <p:ph type="body" idx="1"/>
          </p:nvPr>
        </p:nvSpPr>
        <p:spPr/>
        <p:txBody>
          <a:bodyPr>
            <a:normAutofit/>
          </a:bodyPr>
          <a:lstStyle/>
          <a:p>
            <a:r>
              <a:rPr lang="en-US" sz="4400" dirty="0">
                <a:solidFill>
                  <a:schemeClr val="tx1"/>
                </a:solidFill>
                <a:latin typeface="Georgia" panose="02040502050405020303" pitchFamily="18" charset="0"/>
                <a:cs typeface="Times New Roman" panose="02020603050405020304" pitchFamily="18" charset="0"/>
              </a:rPr>
              <a:t>Learning Environment</a:t>
            </a:r>
            <a:endParaRPr lang="en-US" sz="4400" dirty="0">
              <a:solidFill>
                <a:schemeClr val="tx1"/>
              </a:solidFill>
              <a:latin typeface="Georgia" panose="02040502050405020303" pitchFamily="18" charset="0"/>
            </a:endParaRPr>
          </a:p>
        </p:txBody>
      </p:sp>
      <p:pic>
        <p:nvPicPr>
          <p:cNvPr id="4" name="Picture 2" descr="&quot;&quot;"/>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6610243" y="1709738"/>
            <a:ext cx="4518873" cy="2634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25923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Materials </a:t>
            </a:r>
            <a:endParaRPr lang="en-US" altLang="en-US" sz="3200" b="0" dirty="0">
              <a:latin typeface="Georgia" panose="02040502050405020303" pitchFamily="18" charset="0"/>
              <a:cs typeface="Times New Roman" panose="02020603050405020304" pitchFamily="18" charset="0"/>
            </a:endParaRPr>
          </a:p>
        </p:txBody>
      </p:sp>
      <p:sp>
        <p:nvSpPr>
          <p:cNvPr id="71683" name="Rectangle 3"/>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Quantity, Quality, &amp; </a:t>
            </a:r>
            <a:r>
              <a:rPr lang="en-US" altLang="en-US" sz="3600" b="0" dirty="0" smtClean="0">
                <a:latin typeface="Georgia" panose="02040502050405020303" pitchFamily="18" charset="0"/>
                <a:cs typeface="Times New Roman" panose="02020603050405020304" pitchFamily="18" charset="0"/>
              </a:rPr>
              <a:t>Variety</a:t>
            </a:r>
          </a:p>
          <a:p>
            <a:pPr lvl="1">
              <a:defRPr/>
            </a:pPr>
            <a:r>
              <a:rPr lang="en-US" altLang="en-US" sz="3400" b="0" dirty="0" smtClean="0">
                <a:latin typeface="Georgia" panose="02040502050405020303" pitchFamily="18" charset="0"/>
                <a:cs typeface="Times New Roman" panose="02020603050405020304" pitchFamily="18" charset="0"/>
              </a:rPr>
              <a:t>Enough </a:t>
            </a:r>
            <a:r>
              <a:rPr lang="en-US" altLang="en-US" sz="3400" b="0" dirty="0">
                <a:latin typeface="Georgia" panose="02040502050405020303" pitchFamily="18" charset="0"/>
                <a:cs typeface="Times New Roman" panose="02020603050405020304" pitchFamily="18" charset="0"/>
              </a:rPr>
              <a:t>for </a:t>
            </a:r>
            <a:r>
              <a:rPr lang="en-US" altLang="en-US" sz="3400" b="0" dirty="0" smtClean="0">
                <a:latin typeface="Georgia" panose="02040502050405020303" pitchFamily="18" charset="0"/>
                <a:cs typeface="Times New Roman" panose="02020603050405020304" pitchFamily="18" charset="0"/>
              </a:rPr>
              <a:t>everyone</a:t>
            </a:r>
          </a:p>
          <a:p>
            <a:pPr lvl="1">
              <a:defRPr/>
            </a:pPr>
            <a:r>
              <a:rPr lang="en-US" altLang="en-US" sz="3400" b="0" dirty="0" smtClean="0">
                <a:latin typeface="Georgia" panose="02040502050405020303" pitchFamily="18" charset="0"/>
                <a:cs typeface="Times New Roman" panose="02020603050405020304" pitchFamily="18" charset="0"/>
              </a:rPr>
              <a:t>Age </a:t>
            </a:r>
            <a:r>
              <a:rPr lang="en-US" altLang="en-US" sz="3400" b="0" dirty="0">
                <a:latin typeface="Georgia" panose="02040502050405020303" pitchFamily="18" charset="0"/>
                <a:cs typeface="Times New Roman" panose="02020603050405020304" pitchFamily="18" charset="0"/>
              </a:rPr>
              <a:t>appropriate  for child’s developmental level of play</a:t>
            </a:r>
          </a:p>
          <a:p>
            <a:pPr lvl="1">
              <a:defRPr/>
            </a:pPr>
            <a:r>
              <a:rPr lang="en-US" altLang="en-US" sz="3400" b="0" dirty="0">
                <a:latin typeface="Georgia" panose="02040502050405020303" pitchFamily="18" charset="0"/>
                <a:cs typeface="Times New Roman" panose="02020603050405020304" pitchFamily="18" charset="0"/>
              </a:rPr>
              <a:t>At or slightly above skill level</a:t>
            </a:r>
          </a:p>
          <a:p>
            <a:pPr lvl="1">
              <a:defRPr/>
            </a:pPr>
            <a:r>
              <a:rPr lang="en-US" altLang="en-US" sz="3400" b="0" dirty="0">
                <a:latin typeface="Georgia" panose="02040502050405020303" pitchFamily="18" charset="0"/>
                <a:cs typeface="Times New Roman" panose="02020603050405020304" pitchFamily="18" charset="0"/>
              </a:rPr>
              <a:t>Accessible, adapted</a:t>
            </a:r>
          </a:p>
          <a:p>
            <a:pPr lvl="1">
              <a:defRPr/>
            </a:pPr>
            <a:r>
              <a:rPr lang="en-US" altLang="en-US" sz="3400" b="0" dirty="0">
                <a:latin typeface="Georgia" panose="02040502050405020303" pitchFamily="18" charset="0"/>
                <a:cs typeface="Times New Roman" panose="02020603050405020304" pitchFamily="18" charset="0"/>
              </a:rPr>
              <a:t>Reflect children's interests</a:t>
            </a:r>
          </a:p>
          <a:p>
            <a:pPr marL="342900" lvl="1" indent="0">
              <a:buNone/>
              <a:defRPr/>
            </a:pPr>
            <a:endParaRPr lang="en-US" altLang="en-US" sz="3000" b="0" dirty="0">
              <a:latin typeface="Georgia" panose="02040502050405020303" pitchFamily="18" charset="0"/>
              <a:cs typeface="Times New Roman" panose="02020603050405020304" pitchFamily="18" charset="0"/>
            </a:endParaRPr>
          </a:p>
          <a:p>
            <a:pPr lvl="1">
              <a:defRPr/>
            </a:pPr>
            <a:endParaRPr lang="en-US" altLang="en-US" sz="28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557444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0" dirty="0">
                <a:latin typeface="Georgia" panose="02040502050405020303" pitchFamily="18" charset="0"/>
                <a:cs typeface="Times New Roman" panose="02020603050405020304" pitchFamily="18" charset="0"/>
              </a:rPr>
              <a:t>Materials </a:t>
            </a:r>
            <a:r>
              <a:rPr lang="en-US" sz="3200" b="0" dirty="0">
                <a:latin typeface="Georgia" panose="02040502050405020303" pitchFamily="18" charset="0"/>
                <a:cs typeface="Times New Roman" panose="02020603050405020304" pitchFamily="18" charset="0"/>
              </a:rPr>
              <a:t>(2)</a:t>
            </a:r>
          </a:p>
        </p:txBody>
      </p:sp>
      <p:pic>
        <p:nvPicPr>
          <p:cNvPr id="4" name="Content Placeholder 3" descr="shelves with cars and carpet with roads on it."/>
          <p:cNvPicPr>
            <a:picLocks noGrp="1" noChangeAspect="1"/>
          </p:cNvPicPr>
          <p:nvPr>
            <p:ph idx="1"/>
          </p:nvPr>
        </p:nvPicPr>
        <p:blipFill>
          <a:blip r:embed="rId2"/>
          <a:stretch>
            <a:fillRect/>
          </a:stretch>
        </p:blipFill>
        <p:spPr>
          <a:xfrm>
            <a:off x="3809681" y="2286554"/>
            <a:ext cx="4572638" cy="3429479"/>
          </a:xfrm>
          <a:prstGeom prst="rect">
            <a:avLst/>
          </a:prstGeom>
        </p:spPr>
      </p:pic>
    </p:spTree>
    <p:extLst>
      <p:ext uri="{BB962C8B-B14F-4D97-AF65-F5344CB8AC3E}">
        <p14:creationId xmlns:p14="http://schemas.microsoft.com/office/powerpoint/2010/main" val="690709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Organization and Storage</a:t>
            </a:r>
            <a:endParaRPr lang="en-US" altLang="en-US" sz="3200" b="0" dirty="0">
              <a:latin typeface="Georgia" panose="02040502050405020303" pitchFamily="18" charset="0"/>
              <a:cs typeface="Times New Roman" panose="02020603050405020304" pitchFamily="18" charset="0"/>
            </a:endParaRPr>
          </a:p>
        </p:txBody>
      </p:sp>
      <p:sp>
        <p:nvSpPr>
          <p:cNvPr id="75779" name="Rectangle 3"/>
          <p:cNvSpPr>
            <a:spLocks noGrp="1" noChangeArrowheads="1"/>
          </p:cNvSpPr>
          <p:nvPr>
            <p:ph idx="1"/>
          </p:nvPr>
        </p:nvSpPr>
        <p:spPr/>
        <p:txBody>
          <a:bodyPr>
            <a:normAutofit/>
          </a:bodyPr>
          <a:lstStyle/>
          <a:p>
            <a:pPr lvl="1">
              <a:defRPr/>
            </a:pPr>
            <a:r>
              <a:rPr lang="en-US" altLang="en-US" sz="3600" b="0" dirty="0">
                <a:latin typeface="Georgia" panose="02040502050405020303" pitchFamily="18" charset="0"/>
                <a:cs typeface="Times New Roman" panose="02020603050405020304" pitchFamily="18" charset="0"/>
              </a:rPr>
              <a:t>Easily accessible</a:t>
            </a:r>
          </a:p>
          <a:p>
            <a:pPr lvl="1">
              <a:defRPr/>
            </a:pPr>
            <a:r>
              <a:rPr lang="en-US" altLang="en-US" sz="3600" b="0" dirty="0">
                <a:latin typeface="Georgia" panose="02040502050405020303" pitchFamily="18" charset="0"/>
                <a:cs typeface="Times New Roman" panose="02020603050405020304" pitchFamily="18" charset="0"/>
              </a:rPr>
              <a:t>Clearly visible</a:t>
            </a:r>
          </a:p>
          <a:p>
            <a:pPr lvl="1">
              <a:defRPr/>
            </a:pPr>
            <a:r>
              <a:rPr lang="en-US" altLang="en-US" sz="3600" b="0" dirty="0">
                <a:latin typeface="Georgia" panose="02040502050405020303" pitchFamily="18" charset="0"/>
                <a:cs typeface="Times New Roman" panose="02020603050405020304" pitchFamily="18" charset="0"/>
              </a:rPr>
              <a:t>Clearly label materials</a:t>
            </a:r>
          </a:p>
          <a:p>
            <a:pPr lvl="1">
              <a:defRPr/>
            </a:pPr>
            <a:r>
              <a:rPr lang="en-US" altLang="en-US" sz="3600" b="0" dirty="0">
                <a:latin typeface="Georgia" panose="02040502050405020303" pitchFamily="18" charset="0"/>
                <a:cs typeface="Times New Roman" panose="02020603050405020304" pitchFamily="18" charset="0"/>
              </a:rPr>
              <a:t>Tactile cues</a:t>
            </a:r>
          </a:p>
        </p:txBody>
      </p:sp>
      <p:pic>
        <p:nvPicPr>
          <p:cNvPr id="38916" name="Picture 5" descr="Shelves with plastic drawers, puzzle shelves and drawers are labeled."/>
          <p:cNvPicPr>
            <a:picLocks noChangeAspect="1" noChangeArrowheads="1"/>
          </p:cNvPicPr>
          <p:nvPr/>
        </p:nvPicPr>
        <p:blipFill>
          <a:blip r:embed="rId3"/>
          <a:srcRect/>
          <a:stretch>
            <a:fillRect/>
          </a:stretch>
        </p:blipFill>
        <p:spPr bwMode="auto">
          <a:xfrm>
            <a:off x="6881192" y="1825625"/>
            <a:ext cx="3620378" cy="31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4084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l">
              <a:defRPr/>
            </a:pPr>
            <a:r>
              <a:rPr lang="en-US" b="0" dirty="0" smtClean="0">
                <a:latin typeface="Georgia" panose="02040502050405020303" pitchFamily="18" charset="0"/>
                <a:cs typeface="Times New Roman" panose="02020603050405020304" pitchFamily="18" charset="0"/>
              </a:rPr>
              <a:t>Example: </a:t>
            </a:r>
            <a:r>
              <a:rPr lang="en-US" b="0" dirty="0">
                <a:latin typeface="Georgia" panose="02040502050405020303" pitchFamily="18" charset="0"/>
                <a:cs typeface="Times New Roman" panose="02020603050405020304" pitchFamily="18" charset="0"/>
              </a:rPr>
              <a:t>Classroom Materials</a:t>
            </a:r>
          </a:p>
        </p:txBody>
      </p:sp>
      <p:pic>
        <p:nvPicPr>
          <p:cNvPr id="5" name="Content Placeholder 4" descr="A classroom block area is well-designed with children's materials at a level low enough to reach. All items have a place. ">
            <a:extLst>
              <a:ext uri="{FF2B5EF4-FFF2-40B4-BE49-F238E27FC236}">
                <a16:creationId xmlns:a16="http://schemas.microsoft.com/office/drawing/2014/main" id="{8021B986-37F7-8743-BCD6-C4010A539659}"/>
              </a:ext>
            </a:extLst>
          </p:cNvPr>
          <p:cNvPicPr>
            <a:picLocks noGrp="1" noChangeAspect="1"/>
          </p:cNvPicPr>
          <p:nvPr>
            <p:ph idx="1"/>
          </p:nvPr>
        </p:nvPicPr>
        <p:blipFill>
          <a:blip r:embed="rId3"/>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3066024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descr="Children running; children resting on a couch."/>
          <p:cNvSpPr>
            <a:spLocks noGrp="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Considerations for </a:t>
            </a:r>
            <a:r>
              <a:rPr lang="en-US" altLang="en-US" sz="4000" b="0" dirty="0">
                <a:latin typeface="Georgia" panose="02040502050405020303" pitchFamily="18" charset="0"/>
                <a:cs typeface="Times New Roman" panose="02020603050405020304" pitchFamily="18" charset="0"/>
              </a:rPr>
              <a:t>Time</a:t>
            </a:r>
            <a:r>
              <a:rPr lang="en-US" altLang="en-US" b="0" dirty="0">
                <a:latin typeface="Georgia" panose="02040502050405020303" pitchFamily="18" charset="0"/>
                <a:cs typeface="Times New Roman" panose="02020603050405020304" pitchFamily="18" charset="0"/>
              </a:rPr>
              <a:t> Blocks</a:t>
            </a:r>
          </a:p>
        </p:txBody>
      </p:sp>
      <p:pic>
        <p:nvPicPr>
          <p:cNvPr id="16388" name="Content Placeholder 6" descr="Children runn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525078" y="1495055"/>
            <a:ext cx="3206405" cy="2269702"/>
          </a:xfrm>
        </p:spPr>
      </p:pic>
      <p:sp>
        <p:nvSpPr>
          <p:cNvPr id="16387" name="Content Placeholder 3" descr="Children being active in one picture &amp; children resting on a couch in another picture."/>
          <p:cNvSpPr>
            <a:spLocks noGrp="1"/>
          </p:cNvSpPr>
          <p:nvPr>
            <p:ph sz="half" idx="4294967295"/>
          </p:nvPr>
        </p:nvSpPr>
        <p:spPr bwMode="auto">
          <a:xfrm>
            <a:off x="7391400" y="1066800"/>
            <a:ext cx="4800600" cy="5791200"/>
          </a:xfrm>
        </p:spPr>
        <p:txBody>
          <a:bodyPr wrap="square" numCol="1" anchor="t" anchorCtr="0" compatLnSpc="1">
            <a:prstTxWarp prst="textNoShape">
              <a:avLst/>
            </a:prstTxWarp>
          </a:bodyPr>
          <a:lstStyle/>
          <a:p>
            <a:pPr>
              <a:buFont typeface="Times" panose="02020603050405020304" pitchFamily="18" charset="0"/>
              <a:buChar char="•"/>
            </a:pPr>
            <a:endParaRPr lang="en-US" altLang="en-US" sz="3600" b="0" dirty="0">
              <a:latin typeface="Georgia" panose="02040502050405020303" pitchFamily="18" charset="0"/>
              <a:cs typeface="Times New Roman" panose="02020603050405020304" pitchFamily="18" charset="0"/>
            </a:endParaRP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Inclusive opportunities</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Children’s state of alertness</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Therapeutic service delivery</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Transitions</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Staffing</a:t>
            </a:r>
          </a:p>
          <a:p>
            <a:pPr>
              <a:buFont typeface="Times" panose="02020603050405020304" pitchFamily="18" charset="0"/>
              <a:buChar char="•"/>
            </a:pPr>
            <a:endParaRPr lang="en-US" altLang="en-US" sz="3600" b="0" dirty="0">
              <a:latin typeface="Georgia" panose="02040502050405020303" pitchFamily="18" charset="0"/>
              <a:cs typeface="Times New Roman" panose="02020603050405020304" pitchFamily="18" charset="0"/>
            </a:endParaRPr>
          </a:p>
          <a:p>
            <a:pPr>
              <a:buFont typeface="Times" panose="02020603050405020304" pitchFamily="18" charset="0"/>
              <a:buChar char="•"/>
            </a:pPr>
            <a:endParaRPr lang="en-US" altLang="en-US" b="0" dirty="0" smtClean="0">
              <a:latin typeface="Georgia" panose="02040502050405020303" pitchFamily="18" charset="0"/>
              <a:cs typeface="Times New Roman" panose="02020603050405020304" pitchFamily="18" charset="0"/>
            </a:endParaRPr>
          </a:p>
        </p:txBody>
      </p:sp>
      <p:pic>
        <p:nvPicPr>
          <p:cNvPr id="16389" name="Picture 1" descr="children resting on a couc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4547" y="3959087"/>
            <a:ext cx="39687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70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pPr algn="l"/>
            <a:r>
              <a:rPr lang="en-US" altLang="en-US" b="0" dirty="0">
                <a:latin typeface="Georgia" panose="02040502050405020303" pitchFamily="18" charset="0"/>
                <a:cs typeface="Times New Roman" panose="02020603050405020304" pitchFamily="18" charset="0"/>
              </a:rPr>
              <a:t>Considerations for Time Blocks (2)</a:t>
            </a:r>
          </a:p>
        </p:txBody>
      </p:sp>
      <p:sp>
        <p:nvSpPr>
          <p:cNvPr id="20483" name="Content Placeholder 2"/>
          <p:cNvSpPr>
            <a:spLocks noGrp="1"/>
          </p:cNvSpPr>
          <p:nvPr>
            <p:ph idx="1"/>
          </p:nvPr>
        </p:nvSpPr>
        <p:spPr/>
        <p:txBody>
          <a:bodyPr/>
          <a:lstStyle/>
          <a:p>
            <a:pPr>
              <a:buFont typeface="Times" charset="0"/>
              <a:buChar char="•"/>
              <a:defRPr/>
            </a:pPr>
            <a:r>
              <a:rPr lang="en-US" altLang="en-US" sz="3600" b="0" dirty="0">
                <a:latin typeface="Georgia" panose="02040502050405020303" pitchFamily="18" charset="0"/>
                <a:cs typeface="Times New Roman" panose="02020603050405020304" pitchFamily="18" charset="0"/>
              </a:rPr>
              <a:t>Arrival &amp; Dismissal</a:t>
            </a:r>
          </a:p>
          <a:p>
            <a:pPr>
              <a:buFont typeface="Times" charset="0"/>
              <a:buChar char="•"/>
              <a:defRPr/>
            </a:pPr>
            <a:r>
              <a:rPr lang="en-US" altLang="en-US" sz="3600" b="0" dirty="0">
                <a:latin typeface="Georgia" panose="02040502050405020303" pitchFamily="18" charset="0"/>
                <a:cs typeface="Times New Roman" panose="02020603050405020304" pitchFamily="18" charset="0"/>
              </a:rPr>
              <a:t>Outside Play</a:t>
            </a:r>
          </a:p>
          <a:p>
            <a:pPr>
              <a:buFont typeface="Times" charset="0"/>
              <a:buChar char="•"/>
              <a:defRPr/>
            </a:pPr>
            <a:r>
              <a:rPr lang="en-US" altLang="en-US" sz="3600" b="0" dirty="0">
                <a:latin typeface="Georgia" panose="02040502050405020303" pitchFamily="18" charset="0"/>
                <a:cs typeface="Times New Roman" panose="02020603050405020304" pitchFamily="18" charset="0"/>
              </a:rPr>
              <a:t>Center/Work time (play)</a:t>
            </a:r>
          </a:p>
          <a:p>
            <a:pPr>
              <a:buFont typeface="Times" charset="0"/>
              <a:buChar char="•"/>
              <a:defRPr/>
            </a:pPr>
            <a:r>
              <a:rPr lang="en-US" altLang="en-US" sz="3600" b="0" dirty="0">
                <a:latin typeface="Georgia" panose="02040502050405020303" pitchFamily="18" charset="0"/>
                <a:cs typeface="Times New Roman" panose="02020603050405020304" pitchFamily="18" charset="0"/>
              </a:rPr>
              <a:t>Meals</a:t>
            </a:r>
          </a:p>
          <a:p>
            <a:pPr>
              <a:buFont typeface="Times" charset="0"/>
              <a:buChar char="•"/>
              <a:defRPr/>
            </a:pPr>
            <a:r>
              <a:rPr lang="en-US" altLang="en-US" sz="3600" b="0" dirty="0">
                <a:latin typeface="Georgia" panose="02040502050405020303" pitchFamily="18" charset="0"/>
                <a:cs typeface="Times New Roman" panose="02020603050405020304" pitchFamily="18" charset="0"/>
              </a:rPr>
              <a:t>Rest</a:t>
            </a:r>
          </a:p>
          <a:p>
            <a:pPr marL="0" indent="0">
              <a:buNone/>
              <a:defRPr/>
            </a:pPr>
            <a:r>
              <a:rPr lang="en-US" altLang="en-US" sz="3200" b="0" dirty="0">
                <a:latin typeface="Georgia" panose="02040502050405020303" pitchFamily="18" charset="0"/>
                <a:cs typeface="Times New Roman" panose="02020603050405020304" pitchFamily="18" charset="0"/>
              </a:rPr>
              <a:t> </a:t>
            </a:r>
          </a:p>
        </p:txBody>
      </p:sp>
      <p:pic>
        <p:nvPicPr>
          <p:cNvPr id="47108" name="Picture 2" descr="Children on trikes and active 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79900"/>
            <a:ext cx="4191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descr="Children laying on cots and rest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7" y="1825625"/>
            <a:ext cx="37322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920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Classroom Schedules</a:t>
            </a:r>
            <a:r>
              <a:rPr lang="en-US" altLang="en-US" b="0" dirty="0" smtClean="0">
                <a:latin typeface="Georgia" panose="02040502050405020303" pitchFamily="18" charset="0"/>
                <a:cs typeface="Times New Roman" panose="02020603050405020304" pitchFamily="18" charset="0"/>
              </a:rPr>
              <a:t> </a:t>
            </a:r>
          </a:p>
        </p:txBody>
      </p:sp>
      <p:sp>
        <p:nvSpPr>
          <p:cNvPr id="18435" name="Content Placeholder 2"/>
          <p:cNvSpPr>
            <a:spLocks noGrp="1"/>
          </p:cNvSpPr>
          <p:nvPr>
            <p:ph sz="half" idx="1"/>
          </p:nvPr>
        </p:nvSpPr>
        <p:spPr/>
        <p:txBody>
          <a:bodyPr/>
          <a:lstStyle/>
          <a:p>
            <a:r>
              <a:rPr lang="en-US" sz="3600" b="0" dirty="0">
                <a:latin typeface="Georgia" panose="02040502050405020303" pitchFamily="18" charset="0"/>
                <a:cs typeface="Times New Roman" panose="02020603050405020304" pitchFamily="18" charset="0"/>
              </a:rPr>
              <a:t>Sequence of daily activities</a:t>
            </a:r>
          </a:p>
          <a:p>
            <a:r>
              <a:rPr lang="en-US" sz="3600" b="0" dirty="0">
                <a:latin typeface="Georgia" panose="02040502050405020303" pitchFamily="18" charset="0"/>
                <a:cs typeface="Times New Roman" panose="02020603050405020304" pitchFamily="18" charset="0"/>
              </a:rPr>
              <a:t>Time spent in each activity</a:t>
            </a:r>
          </a:p>
          <a:p>
            <a:r>
              <a:rPr lang="en-US" sz="3600" b="0" dirty="0">
                <a:latin typeface="Georgia" panose="02040502050405020303" pitchFamily="18" charset="0"/>
                <a:cs typeface="Times New Roman" panose="02020603050405020304" pitchFamily="18" charset="0"/>
              </a:rPr>
              <a:t>Pictures/visual cues for each activity</a:t>
            </a:r>
          </a:p>
          <a:p>
            <a:pPr marL="0" indent="0">
              <a:buNone/>
              <a:defRPr/>
            </a:pPr>
            <a:endParaRPr lang="en-US" altLang="en-US" sz="3600" b="0" dirty="0">
              <a:latin typeface="Georgia" panose="02040502050405020303" pitchFamily="18" charset="0"/>
              <a:cs typeface="Times New Roman" panose="02020603050405020304" pitchFamily="18" charset="0"/>
            </a:endParaRPr>
          </a:p>
        </p:txBody>
      </p:sp>
      <p:pic>
        <p:nvPicPr>
          <p:cNvPr id="49156" name="Picture 5" descr="Daily schedule with pictures and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930" y="2007394"/>
            <a:ext cx="315595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4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612260"/>
            <a:ext cx="10515600" cy="1325563"/>
          </a:xfrm>
        </p:spPr>
        <p:txBody>
          <a:bodyPr/>
          <a:lstStyle/>
          <a:p>
            <a:pPr algn="l"/>
            <a:r>
              <a:rPr lang="en-US" altLang="en-US" b="0" dirty="0">
                <a:latin typeface="Georgia" panose="02040502050405020303" pitchFamily="18" charset="0"/>
                <a:cs typeface="Times New Roman" panose="02020603050405020304" pitchFamily="18" charset="0"/>
              </a:rPr>
              <a:t>Schedule Considerations</a:t>
            </a:r>
          </a:p>
        </p:txBody>
      </p:sp>
      <p:sp>
        <p:nvSpPr>
          <p:cNvPr id="19459" name="Rectangle 3"/>
          <p:cNvSpPr>
            <a:spLocks noGrp="1" noChangeArrowheads="1"/>
          </p:cNvSpPr>
          <p:nvPr>
            <p:ph idx="1"/>
          </p:nvPr>
        </p:nvSpPr>
        <p:spPr>
          <a:xfrm>
            <a:off x="838200" y="2072760"/>
            <a:ext cx="10515600" cy="4351338"/>
          </a:xfrm>
        </p:spPr>
        <p:txBody>
          <a:bodyPr>
            <a:normAutofit fontScale="92500" lnSpcReduction="10000"/>
          </a:bodyPr>
          <a:lstStyle/>
          <a:p>
            <a:pPr>
              <a:buClr>
                <a:schemeClr val="tx2"/>
              </a:buClr>
              <a:defRPr/>
            </a:pPr>
            <a:r>
              <a:rPr lang="en-US" altLang="en-US" sz="3600" b="0" dirty="0">
                <a:latin typeface="Georgia" panose="02040502050405020303" pitchFamily="18" charset="0"/>
                <a:cs typeface="Times New Roman" panose="02020603050405020304" pitchFamily="18" charset="0"/>
              </a:rPr>
              <a:t>Predictability</a:t>
            </a:r>
          </a:p>
          <a:p>
            <a:pPr>
              <a:buClr>
                <a:schemeClr val="tx2"/>
              </a:buClr>
              <a:defRPr/>
            </a:pPr>
            <a:r>
              <a:rPr lang="en-US" altLang="en-US" sz="3600" b="0" dirty="0">
                <a:latin typeface="Georgia" panose="02040502050405020303" pitchFamily="18" charset="0"/>
                <a:cs typeface="Times New Roman" panose="02020603050405020304" pitchFamily="18" charset="0"/>
              </a:rPr>
              <a:t>Flexibility</a:t>
            </a:r>
          </a:p>
          <a:p>
            <a:pPr>
              <a:buClr>
                <a:schemeClr val="tx2"/>
              </a:buClr>
              <a:defRPr/>
            </a:pPr>
            <a:r>
              <a:rPr lang="en-US" altLang="en-US" sz="3600" b="0" dirty="0">
                <a:latin typeface="Georgia" panose="02040502050405020303" pitchFamily="18" charset="0"/>
                <a:cs typeface="Times New Roman" panose="02020603050405020304" pitchFamily="18" charset="0"/>
              </a:rPr>
              <a:t>Balance</a:t>
            </a:r>
          </a:p>
          <a:p>
            <a:pPr lvl="1">
              <a:buClr>
                <a:schemeClr val="tx2"/>
              </a:buClr>
              <a:buFont typeface="Wingdings" panose="05000000000000000000" pitchFamily="2" charset="2"/>
              <a:buChar char="ü"/>
              <a:defRPr/>
            </a:pPr>
            <a:r>
              <a:rPr lang="en-US" altLang="en-US" sz="3200" b="0" dirty="0">
                <a:latin typeface="Georgia" panose="02040502050405020303" pitchFamily="18" charset="0"/>
                <a:cs typeface="Times New Roman" panose="02020603050405020304" pitchFamily="18" charset="0"/>
              </a:rPr>
              <a:t>Active vs. quiet activities</a:t>
            </a:r>
          </a:p>
          <a:p>
            <a:pPr lvl="1">
              <a:buClr>
                <a:schemeClr val="tx2"/>
              </a:buClr>
              <a:buFont typeface="Wingdings" panose="05000000000000000000" pitchFamily="2" charset="2"/>
              <a:buChar char="ü"/>
              <a:defRPr/>
            </a:pPr>
            <a:r>
              <a:rPr lang="en-US" altLang="en-US" sz="3200" b="0" dirty="0">
                <a:latin typeface="Georgia" panose="02040502050405020303" pitchFamily="18" charset="0"/>
                <a:cs typeface="Times New Roman" panose="02020603050405020304" pitchFamily="18" charset="0"/>
              </a:rPr>
              <a:t>Structured vs. unstructured</a:t>
            </a:r>
          </a:p>
          <a:p>
            <a:pPr lvl="1">
              <a:buClr>
                <a:schemeClr val="tx2"/>
              </a:buClr>
              <a:buFont typeface="Wingdings" panose="05000000000000000000" pitchFamily="2" charset="2"/>
              <a:buChar char="ü"/>
              <a:defRPr/>
            </a:pPr>
            <a:r>
              <a:rPr lang="en-US" altLang="en-US" sz="3200" b="0" dirty="0">
                <a:latin typeface="Georgia" panose="02040502050405020303" pitchFamily="18" charset="0"/>
                <a:cs typeface="Times New Roman" panose="02020603050405020304" pitchFamily="18" charset="0"/>
              </a:rPr>
              <a:t>Independent, One-on-One, large and small group activities </a:t>
            </a:r>
          </a:p>
          <a:p>
            <a:pPr marL="342900" lvl="1" indent="0">
              <a:buClr>
                <a:schemeClr val="tx2"/>
              </a:buClr>
              <a:buNone/>
              <a:defRPr/>
            </a:pPr>
            <a:endParaRPr lang="en-US" altLang="en-US" sz="3600" b="0" dirty="0">
              <a:latin typeface="Georgia" panose="02040502050405020303" pitchFamily="18" charset="0"/>
              <a:cs typeface="Times New Roman" panose="02020603050405020304" pitchFamily="18" charset="0"/>
            </a:endParaRPr>
          </a:p>
          <a:p>
            <a:pPr marL="342900" lvl="1" indent="0">
              <a:buClr>
                <a:schemeClr val="tx2"/>
              </a:buClr>
              <a:buNone/>
              <a:defRPr/>
            </a:pPr>
            <a:r>
              <a:rPr lang="en-US" altLang="en-US" sz="3600" b="0" dirty="0" smtClean="0">
                <a:latin typeface="Georgia" panose="02040502050405020303" pitchFamily="18" charset="0"/>
                <a:cs typeface="Times New Roman" panose="02020603050405020304" pitchFamily="18" charset="0"/>
              </a:rPr>
              <a:t>Acquisition </a:t>
            </a:r>
            <a:r>
              <a:rPr lang="en-US" altLang="en-US" sz="3600" b="0" dirty="0" smtClean="0">
                <a:latin typeface="Georgia" panose="02040502050405020303" pitchFamily="18" charset="0"/>
                <a:cs typeface="Times New Roman" panose="02020603050405020304" pitchFamily="18" charset="0"/>
                <a:sym typeface="Wingdings" panose="05000000000000000000" pitchFamily="2" charset="2"/>
              </a:rPr>
              <a:t></a:t>
            </a:r>
            <a:r>
              <a:rPr lang="en-US" altLang="en-US" sz="3600" b="0" dirty="0" smtClean="0">
                <a:latin typeface="Georgia" panose="02040502050405020303" pitchFamily="18" charset="0"/>
                <a:cs typeface="Times New Roman" panose="02020603050405020304" pitchFamily="18" charset="0"/>
              </a:rPr>
              <a:t> </a:t>
            </a:r>
            <a:r>
              <a:rPr lang="en-US" altLang="en-US" sz="3600" b="0" dirty="0">
                <a:latin typeface="Georgia" panose="02040502050405020303" pitchFamily="18" charset="0"/>
                <a:cs typeface="Times New Roman" panose="02020603050405020304" pitchFamily="18" charset="0"/>
              </a:rPr>
              <a:t>Generalization activities</a:t>
            </a:r>
          </a:p>
          <a:p>
            <a:pPr lvl="1">
              <a:buClr>
                <a:schemeClr val="accent1"/>
              </a:buClr>
              <a:defRPr/>
            </a:pPr>
            <a:endParaRPr lang="en-US" altLang="en-US" b="0" dirty="0" smtClean="0">
              <a:latin typeface="Georgia" panose="02040502050405020303" pitchFamily="18" charset="0"/>
              <a:cs typeface="Times New Roman" panose="02020603050405020304" pitchFamily="18" charset="0"/>
            </a:endParaRPr>
          </a:p>
        </p:txBody>
      </p:sp>
      <p:pic>
        <p:nvPicPr>
          <p:cNvPr id="19460" name="Picture 7" descr="&quot;&quot;"/>
          <p:cNvPicPr>
            <a:picLocks noChangeAspect="1" noChangeArrowheads="1"/>
          </p:cNvPicPr>
          <p:nvPr/>
        </p:nvPicPr>
        <p:blipFill>
          <a:blip r:embed="rId3"/>
          <a:srcRect/>
          <a:stretch>
            <a:fillRect/>
          </a:stretch>
        </p:blipFill>
        <p:spPr bwMode="auto">
          <a:xfrm>
            <a:off x="7212013" y="1237735"/>
            <a:ext cx="3300412"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792949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animEffect transition="in" filter="fade">
                                      <p:cBhvr>
                                        <p:cTn id="7" dur="1000"/>
                                        <p:tgtEl>
                                          <p:spTgt spid="19459">
                                            <p:txEl>
                                              <p:pRg st="3" end="3"/>
                                            </p:txEl>
                                          </p:spTgt>
                                        </p:tgtEl>
                                      </p:cBhvr>
                                    </p:animEffect>
                                    <p:anim calcmode="lin" valueType="num">
                                      <p:cBhvr>
                                        <p:cTn id="8"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4" end="4"/>
                                            </p:txEl>
                                          </p:spTgt>
                                        </p:tgtEl>
                                        <p:attrNameLst>
                                          <p:attrName>style.visibility</p:attrName>
                                        </p:attrNameLst>
                                      </p:cBhvr>
                                      <p:to>
                                        <p:strVal val="visible"/>
                                      </p:to>
                                    </p:set>
                                    <p:animEffect transition="in" filter="fade">
                                      <p:cBhvr>
                                        <p:cTn id="14" dur="1000"/>
                                        <p:tgtEl>
                                          <p:spTgt spid="19459">
                                            <p:txEl>
                                              <p:pRg st="4" end="4"/>
                                            </p:txEl>
                                          </p:spTgt>
                                        </p:tgtEl>
                                      </p:cBhvr>
                                    </p:animEffect>
                                    <p:anim calcmode="lin" valueType="num">
                                      <p:cBhvr>
                                        <p:cTn id="15"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animEffect transition="in" filter="fade">
                                      <p:cBhvr>
                                        <p:cTn id="21" dur="1000"/>
                                        <p:tgtEl>
                                          <p:spTgt spid="19459">
                                            <p:txEl>
                                              <p:pRg st="5" end="5"/>
                                            </p:txEl>
                                          </p:spTgt>
                                        </p:tgtEl>
                                      </p:cBhvr>
                                    </p:animEffect>
                                    <p:anim calcmode="lin" valueType="num">
                                      <p:cBhvr>
                                        <p:cTn id="22"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7" end="7"/>
                                            </p:txEl>
                                          </p:spTgt>
                                        </p:tgtEl>
                                        <p:attrNameLst>
                                          <p:attrName>style.visibility</p:attrName>
                                        </p:attrNameLst>
                                      </p:cBhvr>
                                      <p:to>
                                        <p:strVal val="visible"/>
                                      </p:to>
                                    </p:set>
                                    <p:animEffect transition="in" filter="fade">
                                      <p:cBhvr>
                                        <p:cTn id="28" dur="1000"/>
                                        <p:tgtEl>
                                          <p:spTgt spid="19459">
                                            <p:txEl>
                                              <p:pRg st="7" end="7"/>
                                            </p:txEl>
                                          </p:spTgt>
                                        </p:tgtEl>
                                      </p:cBhvr>
                                    </p:animEffect>
                                    <p:anim calcmode="lin" valueType="num">
                                      <p:cBhvr>
                                        <p:cTn id="29" dur="10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b="0" dirty="0">
                <a:latin typeface="Georgia" panose="02040502050405020303" pitchFamily="18" charset="0"/>
                <a:cs typeface="Times New Roman" panose="02020603050405020304" pitchFamily="18" charset="0"/>
              </a:rPr>
              <a:t>Schedule Considerations </a:t>
            </a:r>
            <a:r>
              <a:rPr lang="en-US" altLang="en-US" sz="3200" b="0" dirty="0">
                <a:latin typeface="Georgia" panose="02040502050405020303" pitchFamily="18" charset="0"/>
                <a:cs typeface="Times New Roman" panose="02020603050405020304" pitchFamily="18" charset="0"/>
              </a:rPr>
              <a:t>(2)</a:t>
            </a:r>
          </a:p>
        </p:txBody>
      </p:sp>
      <p:sp>
        <p:nvSpPr>
          <p:cNvPr id="39939" name="Rectangle 3" descr="Block area with block building in the middle."/>
          <p:cNvSpPr>
            <a:spLocks noGrp="1" noChangeArrowheads="1"/>
          </p:cNvSpPr>
          <p:nvPr>
            <p:ph sz="half" idx="1"/>
          </p:nvPr>
        </p:nvSpPr>
        <p:spPr/>
        <p:txBody>
          <a:bodyPr/>
          <a:lstStyle/>
          <a:p>
            <a:pPr fontAlgn="auto">
              <a:spcAft>
                <a:spcPct val="20000"/>
              </a:spcAft>
              <a:defRPr/>
            </a:pPr>
            <a:r>
              <a:rPr lang="en-US" altLang="en-US" sz="3600" b="0" dirty="0">
                <a:latin typeface="Georgia" panose="02040502050405020303" pitchFamily="18" charset="0"/>
                <a:cs typeface="Times New Roman" panose="02020603050405020304" pitchFamily="18" charset="0"/>
              </a:rPr>
              <a:t>Keep wait times minimal </a:t>
            </a:r>
          </a:p>
          <a:p>
            <a:pPr fontAlgn="auto">
              <a:spcAft>
                <a:spcPct val="20000"/>
              </a:spcAft>
              <a:defRPr/>
            </a:pPr>
            <a:r>
              <a:rPr lang="en-US" altLang="en-US" sz="3600" b="0" dirty="0">
                <a:latin typeface="Georgia" panose="02040502050405020303" pitchFamily="18" charset="0"/>
                <a:cs typeface="Times New Roman" panose="02020603050405020304" pitchFamily="18" charset="0"/>
              </a:rPr>
              <a:t>Plan for transitions and wait times</a:t>
            </a:r>
          </a:p>
          <a:p>
            <a:pPr>
              <a:defRPr/>
            </a:pPr>
            <a:r>
              <a:rPr lang="en-US" altLang="en-US" sz="3600" b="0" dirty="0">
                <a:latin typeface="Georgia" panose="02040502050405020303" pitchFamily="18" charset="0"/>
                <a:cs typeface="Times New Roman" panose="02020603050405020304" pitchFamily="18" charset="0"/>
              </a:rPr>
              <a:t>Provide adequate time for each activity </a:t>
            </a:r>
          </a:p>
        </p:txBody>
      </p:sp>
      <p:pic>
        <p:nvPicPr>
          <p:cNvPr id="53252" name="Picture 1" descr="block area with block buildings in the cen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3968" y="1825625"/>
            <a:ext cx="4818063"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88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b="0" dirty="0">
                <a:latin typeface="Georgia" panose="02040502050405020303" pitchFamily="18" charset="0"/>
                <a:cs typeface="Times New Roman" panose="02020603050405020304" pitchFamily="18" charset="0"/>
              </a:rPr>
              <a:t>Schedule Considerations </a:t>
            </a:r>
            <a:r>
              <a:rPr lang="en-US" altLang="en-US" sz="3200" b="0" dirty="0">
                <a:latin typeface="Georgia" panose="02040502050405020303" pitchFamily="18" charset="0"/>
                <a:cs typeface="Times New Roman" panose="02020603050405020304" pitchFamily="18" charset="0"/>
              </a:rPr>
              <a:t>(3)</a:t>
            </a:r>
          </a:p>
        </p:txBody>
      </p:sp>
      <p:sp>
        <p:nvSpPr>
          <p:cNvPr id="41987" name="Rectangle 3"/>
          <p:cNvSpPr>
            <a:spLocks noGrp="1" noChangeArrowheads="1"/>
          </p:cNvSpPr>
          <p:nvPr>
            <p:ph idx="1"/>
          </p:nvPr>
        </p:nvSpPr>
        <p:spPr/>
        <p:txBody>
          <a:bodyPr/>
          <a:lstStyle/>
          <a:p>
            <a:pPr>
              <a:buClr>
                <a:schemeClr val="tx2"/>
              </a:buClr>
              <a:defRPr/>
            </a:pPr>
            <a:r>
              <a:rPr lang="en-US" altLang="en-US" sz="3600" b="0" dirty="0">
                <a:latin typeface="Georgia" panose="02040502050405020303" pitchFamily="18" charset="0"/>
                <a:cs typeface="Times New Roman" panose="02020603050405020304" pitchFamily="18" charset="0"/>
              </a:rPr>
              <a:t>Labeled visual schedule </a:t>
            </a:r>
          </a:p>
          <a:p>
            <a:pPr algn="l">
              <a:buClr>
                <a:schemeClr val="tx2"/>
              </a:buClr>
              <a:defRPr/>
            </a:pPr>
            <a:r>
              <a:rPr lang="en-US" altLang="en-US" sz="3600" b="0" dirty="0">
                <a:latin typeface="Georgia" panose="02040502050405020303" pitchFamily="18" charset="0"/>
                <a:cs typeface="Times New Roman" panose="02020603050405020304" pitchFamily="18" charset="0"/>
              </a:rPr>
              <a:t>Make it child/user friendly</a:t>
            </a:r>
          </a:p>
          <a:p>
            <a:pPr>
              <a:buClr>
                <a:schemeClr val="tx2"/>
              </a:buClr>
              <a:defRPr/>
            </a:pPr>
            <a:r>
              <a:rPr lang="en-US" altLang="en-US" sz="3600" b="0" dirty="0">
                <a:latin typeface="Georgia" panose="02040502050405020303" pitchFamily="18" charset="0"/>
                <a:cs typeface="Times New Roman" panose="02020603050405020304" pitchFamily="18" charset="0"/>
              </a:rPr>
              <a:t>Teach it</a:t>
            </a:r>
          </a:p>
          <a:p>
            <a:pPr>
              <a:buClr>
                <a:schemeClr val="tx2"/>
              </a:buClr>
              <a:defRPr/>
            </a:pPr>
            <a:r>
              <a:rPr lang="en-US" altLang="en-US" sz="3600" b="0" dirty="0">
                <a:latin typeface="Georgia" panose="02040502050405020303" pitchFamily="18" charset="0"/>
                <a:cs typeface="Times New Roman" panose="02020603050405020304" pitchFamily="18" charset="0"/>
              </a:rPr>
              <a:t>Encourage child’s use</a:t>
            </a:r>
          </a:p>
        </p:txBody>
      </p:sp>
      <p:pic>
        <p:nvPicPr>
          <p:cNvPr id="55300" name="Picture 4" descr="Child using a horizontal visual 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5970"/>
            <a:ext cx="5638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42281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altLang="en-US" dirty="0">
                <a:latin typeface="Georgia" panose="02040502050405020303" pitchFamily="18" charset="0"/>
                <a:cs typeface="Times New Roman" panose="02020603050405020304" pitchFamily="18" charset="0"/>
              </a:rPr>
              <a:t>Learning Outcomes</a:t>
            </a:r>
          </a:p>
        </p:txBody>
      </p:sp>
      <p:sp>
        <p:nvSpPr>
          <p:cNvPr id="18435" name="Rectangle 3"/>
          <p:cNvSpPr>
            <a:spLocks noGrp="1" noChangeArrowheads="1"/>
          </p:cNvSpPr>
          <p:nvPr>
            <p:ph idx="1"/>
          </p:nvPr>
        </p:nvSpPr>
        <p:spPr bwMode="auto"/>
        <p:txBody>
          <a:bodyPr wrap="square" numCol="1" anchor="t" anchorCtr="0" compatLnSpc="1">
            <a:prstTxWarp prst="textNoShape">
              <a:avLst/>
            </a:prstTxWarp>
            <a:normAutofit fontScale="92500"/>
          </a:bodyPr>
          <a:lstStyle/>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Understanding how to arrange to arrange the preschool environment</a:t>
            </a:r>
          </a:p>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Understanding how environment impacts learning and behavior</a:t>
            </a:r>
          </a:p>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Setting up and assessing your learning environment</a:t>
            </a:r>
          </a:p>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Accessing resources</a:t>
            </a:r>
          </a:p>
        </p:txBody>
      </p:sp>
    </p:spTree>
    <p:extLst>
      <p:ext uri="{BB962C8B-B14F-4D97-AF65-F5344CB8AC3E}">
        <p14:creationId xmlns:p14="http://schemas.microsoft.com/office/powerpoint/2010/main" val="3206055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Planning for Transitions</a:t>
            </a:r>
          </a:p>
        </p:txBody>
      </p:sp>
      <p:sp>
        <p:nvSpPr>
          <p:cNvPr id="32771" name="Rectangle 3"/>
          <p:cNvSpPr>
            <a:spLocks noGrp="1" noChangeArrowheads="1"/>
          </p:cNvSpPr>
          <p:nvPr>
            <p:ph idx="1"/>
          </p:nvPr>
        </p:nvSpPr>
        <p:spPr>
          <a:xfrm>
            <a:off x="838200" y="1825625"/>
            <a:ext cx="10515600" cy="2058815"/>
          </a:xfrm>
        </p:spPr>
        <p:txBody>
          <a:bodyPr>
            <a:normAutofit lnSpcReduction="10000"/>
          </a:bodyPr>
          <a:lstStyle/>
          <a:p>
            <a:pPr>
              <a:buClr>
                <a:schemeClr val="tx2"/>
              </a:buClr>
              <a:defRPr/>
            </a:pPr>
            <a:r>
              <a:rPr lang="en-US" altLang="en-US" sz="3600" b="0" dirty="0">
                <a:latin typeface="Georgia" panose="02040502050405020303" pitchFamily="18" charset="0"/>
                <a:cs typeface="Times New Roman" panose="02020603050405020304" pitchFamily="18" charset="0"/>
              </a:rPr>
              <a:t>Research indicates children lose significant instructional time with unplanned transitions.</a:t>
            </a:r>
          </a:p>
          <a:p>
            <a:pPr>
              <a:buClr>
                <a:schemeClr val="tx2"/>
              </a:buClr>
              <a:defRPr/>
            </a:pPr>
            <a:r>
              <a:rPr lang="en-US" altLang="en-US" sz="3600" b="0" dirty="0">
                <a:latin typeface="Georgia" panose="02040502050405020303" pitchFamily="18" charset="0"/>
                <a:cs typeface="Times New Roman" panose="02020603050405020304" pitchFamily="18" charset="0"/>
              </a:rPr>
              <a:t>How can you plan to embed instructional time in </a:t>
            </a:r>
            <a:r>
              <a:rPr lang="en-US" altLang="en-US" sz="3600" b="0" dirty="0" smtClean="0">
                <a:latin typeface="Georgia" panose="02040502050405020303" pitchFamily="18" charset="0"/>
                <a:cs typeface="Times New Roman" panose="02020603050405020304" pitchFamily="18" charset="0"/>
              </a:rPr>
              <a:t>transitions</a:t>
            </a:r>
            <a:r>
              <a:rPr lang="en-US" altLang="en-US" sz="3600" dirty="0">
                <a:latin typeface="Georgia" panose="02040502050405020303" pitchFamily="18" charset="0"/>
                <a:cs typeface="Times New Roman" panose="02020603050405020304" pitchFamily="18" charset="0"/>
              </a:rPr>
              <a:t>?</a:t>
            </a:r>
            <a:endParaRPr lang="en-US" altLang="en-US" sz="3600" b="0" dirty="0" smtClean="0">
              <a:latin typeface="Georgia" panose="02040502050405020303" pitchFamily="18" charset="0"/>
              <a:cs typeface="Times New Roman" panose="02020603050405020304" pitchFamily="18" charset="0"/>
            </a:endParaRPr>
          </a:p>
        </p:txBody>
      </p:sp>
      <p:grpSp>
        <p:nvGrpSpPr>
          <p:cNvPr id="3" name="Group 2" descr="Depicting transition from playing in housekeeping indoors to outdoor play"/>
          <p:cNvGrpSpPr/>
          <p:nvPr/>
        </p:nvGrpSpPr>
        <p:grpSpPr>
          <a:xfrm>
            <a:off x="1135856" y="3884440"/>
            <a:ext cx="9102725" cy="2746375"/>
            <a:chOff x="1135856" y="3884440"/>
            <a:chExt cx="9102725" cy="2746375"/>
          </a:xfrm>
        </p:grpSpPr>
        <p:pic>
          <p:nvPicPr>
            <p:cNvPr id="22532" name="Picture 2" descr="Children playing in housekee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856" y="4056546"/>
              <a:ext cx="42465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descr="Transition to"/>
            <p:cNvSpPr/>
            <p:nvPr/>
          </p:nvSpPr>
          <p:spPr>
            <a:xfrm>
              <a:off x="5622554" y="5060661"/>
              <a:ext cx="868545" cy="515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3" name="Picture 3" descr="Children playing outdoor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9581" y="3884440"/>
              <a:ext cx="34290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533138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Unplanned Transitions</a:t>
            </a:r>
            <a:endParaRPr lang="en-US" altLang="en-US" sz="3200"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defRPr/>
            </a:pPr>
            <a:r>
              <a:rPr lang="en-US" altLang="en-US" sz="3600" b="0" dirty="0">
                <a:latin typeface="Georgia" panose="02040502050405020303" pitchFamily="18" charset="0"/>
                <a:cs typeface="Times New Roman" panose="02020603050405020304" pitchFamily="18" charset="0"/>
              </a:rPr>
              <a:t>High probability for disruptive behavior occurs before, during, and after a transition if children are:</a:t>
            </a:r>
          </a:p>
          <a:p>
            <a:pPr marL="0" indent="0">
              <a:buNone/>
              <a:defRPr/>
            </a:pPr>
            <a:endParaRPr lang="en-US" altLang="en-US" sz="3600" b="0" dirty="0">
              <a:latin typeface="Georgia" panose="02040502050405020303" pitchFamily="18" charset="0"/>
              <a:cs typeface="Times New Roman" panose="02020603050405020304" pitchFamily="18" charset="0"/>
            </a:endParaRPr>
          </a:p>
          <a:p>
            <a:pPr lvl="1">
              <a:buFont typeface="Wingdings" panose="05000000000000000000" pitchFamily="2" charset="2"/>
              <a:buChar char="ü"/>
              <a:defRPr/>
            </a:pPr>
            <a:r>
              <a:rPr lang="en-US" altLang="en-US" sz="2800" b="0" dirty="0">
                <a:latin typeface="Georgia" panose="02040502050405020303" pitchFamily="18" charset="0"/>
                <a:cs typeface="Times New Roman" panose="02020603050405020304" pitchFamily="18" charset="0"/>
              </a:rPr>
              <a:t>unsure of what to do</a:t>
            </a:r>
          </a:p>
          <a:p>
            <a:pPr lvl="1">
              <a:buFont typeface="Wingdings" panose="05000000000000000000" pitchFamily="2" charset="2"/>
              <a:buChar char="ü"/>
              <a:defRPr/>
            </a:pPr>
            <a:r>
              <a:rPr lang="en-US" altLang="en-US" sz="2800" b="0" dirty="0">
                <a:latin typeface="Georgia" panose="02040502050405020303" pitchFamily="18" charset="0"/>
                <a:cs typeface="Times New Roman" panose="02020603050405020304" pitchFamily="18" charset="0"/>
              </a:rPr>
              <a:t>given inadequate time to switch between activities</a:t>
            </a:r>
          </a:p>
          <a:p>
            <a:pPr lvl="1">
              <a:buFont typeface="Wingdings" panose="05000000000000000000" pitchFamily="2" charset="2"/>
              <a:buChar char="ü"/>
              <a:defRPr/>
            </a:pPr>
            <a:r>
              <a:rPr lang="en-US" altLang="en-US" sz="2800" b="0" dirty="0">
                <a:latin typeface="Georgia" panose="02040502050405020303" pitchFamily="18" charset="0"/>
                <a:cs typeface="Times New Roman" panose="02020603050405020304" pitchFamily="18" charset="0"/>
              </a:rPr>
              <a:t>not provided warning</a:t>
            </a:r>
          </a:p>
          <a:p>
            <a:pPr>
              <a:buFont typeface="Times" charset="0"/>
              <a:buChar char="•"/>
              <a:defRPr/>
            </a:pPr>
            <a:endParaRPr 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590244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Transitions </a:t>
            </a:r>
            <a:endParaRPr lang="en-US" altLang="en-US" sz="3200" b="0" dirty="0">
              <a:latin typeface="Georgia" panose="02040502050405020303" pitchFamily="18" charset="0"/>
              <a:cs typeface="Times New Roman" panose="02020603050405020304" pitchFamily="18" charset="0"/>
            </a:endParaRPr>
          </a:p>
        </p:txBody>
      </p:sp>
      <p:sp>
        <p:nvSpPr>
          <p:cNvPr id="31747" name="Rectangle 3"/>
          <p:cNvSpPr>
            <a:spLocks noGrp="1" noChangeArrowheads="1"/>
          </p:cNvSpPr>
          <p:nvPr>
            <p:ph idx="1"/>
          </p:nvPr>
        </p:nvSpPr>
        <p:spPr/>
        <p:txBody>
          <a:bodyPr>
            <a:normAutofit lnSpcReduction="10000"/>
          </a:bodyPr>
          <a:lstStyle/>
          <a:p>
            <a:pPr marL="0" indent="0">
              <a:lnSpc>
                <a:spcPct val="100000"/>
              </a:lnSpc>
              <a:spcAft>
                <a:spcPct val="20000"/>
              </a:spcAft>
              <a:buNone/>
              <a:defRPr/>
            </a:pPr>
            <a:r>
              <a:rPr lang="en-US" altLang="en-US" sz="3600" b="0" dirty="0">
                <a:latin typeface="Georgia" panose="02040502050405020303" pitchFamily="18" charset="0"/>
                <a:cs typeface="Times New Roman" panose="02020603050405020304" pitchFamily="18" charset="0"/>
              </a:rPr>
              <a:t>Therefore,</a:t>
            </a:r>
          </a:p>
          <a:p>
            <a:pPr marL="0" indent="0">
              <a:lnSpc>
                <a:spcPct val="100000"/>
              </a:lnSpc>
              <a:spcAft>
                <a:spcPct val="20000"/>
              </a:spcAft>
              <a:buNone/>
              <a:defRPr/>
            </a:pPr>
            <a:r>
              <a:rPr lang="en-US" altLang="en-US" sz="3600" b="0" dirty="0">
                <a:latin typeface="Georgia" panose="02040502050405020303" pitchFamily="18" charset="0"/>
                <a:cs typeface="Times New Roman" panose="02020603050405020304" pitchFamily="18" charset="0"/>
              </a:rPr>
              <a:t>				</a:t>
            </a:r>
            <a:r>
              <a:rPr lang="en-US" altLang="en-US" sz="12000" b="0" dirty="0">
                <a:latin typeface="Georgia" panose="02040502050405020303" pitchFamily="18" charset="0"/>
                <a:cs typeface="Times New Roman" panose="02020603050405020304" pitchFamily="18" charset="0"/>
              </a:rPr>
              <a:t>Plan</a:t>
            </a:r>
            <a:r>
              <a:rPr lang="en-US" altLang="en-US" sz="8800" b="0" dirty="0">
                <a:latin typeface="Georgia" panose="02040502050405020303" pitchFamily="18" charset="0"/>
                <a:cs typeface="Times New Roman" panose="02020603050405020304" pitchFamily="18" charset="0"/>
              </a:rPr>
              <a:t> </a:t>
            </a:r>
          </a:p>
          <a:p>
            <a:pPr fontAlgn="auto">
              <a:lnSpc>
                <a:spcPct val="100000"/>
              </a:lnSpc>
              <a:spcAft>
                <a:spcPct val="20000"/>
              </a:spcAft>
              <a:defRPr/>
            </a:pPr>
            <a:r>
              <a:rPr lang="en-US" altLang="en-US" sz="3200" b="0" dirty="0">
                <a:latin typeface="Georgia" panose="02040502050405020303" pitchFamily="18" charset="0"/>
                <a:cs typeface="Times New Roman" panose="02020603050405020304" pitchFamily="18" charset="0"/>
              </a:rPr>
              <a:t>Fun and short – reinforce content &amp; skills</a:t>
            </a:r>
          </a:p>
          <a:p>
            <a:pPr fontAlgn="auto">
              <a:lnSpc>
                <a:spcPct val="100000"/>
              </a:lnSpc>
              <a:spcAft>
                <a:spcPct val="20000"/>
              </a:spcAft>
              <a:buFont typeface="Times" charset="0"/>
              <a:buChar char="•"/>
              <a:defRPr/>
            </a:pPr>
            <a:r>
              <a:rPr lang="en-US" altLang="en-US" sz="3200" b="0" dirty="0">
                <a:latin typeface="Georgia" panose="02040502050405020303" pitchFamily="18" charset="0"/>
                <a:cs typeface="Times New Roman" panose="02020603050405020304" pitchFamily="18" charset="0"/>
              </a:rPr>
              <a:t>Plan for children who need extra assistance</a:t>
            </a:r>
          </a:p>
        </p:txBody>
      </p:sp>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2122" y="1690688"/>
            <a:ext cx="2848590" cy="183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967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8967"/>
            <a:ext cx="10515600" cy="1325563"/>
          </a:xfrm>
        </p:spPr>
        <p:txBody>
          <a:bodyPr/>
          <a:lstStyle/>
          <a:p>
            <a:pPr algn="l"/>
            <a:r>
              <a:rPr lang="en-US" altLang="en-US" b="0" dirty="0">
                <a:latin typeface="Georgia" panose="02040502050405020303" pitchFamily="18" charset="0"/>
                <a:cs typeface="Times New Roman" panose="02020603050405020304" pitchFamily="18" charset="0"/>
              </a:rPr>
              <a:t>Smooth Transitions</a:t>
            </a:r>
          </a:p>
        </p:txBody>
      </p:sp>
      <p:sp>
        <p:nvSpPr>
          <p:cNvPr id="25603" name="Rectangle 3"/>
          <p:cNvSpPr>
            <a:spLocks noGrp="1" noChangeArrowheads="1"/>
          </p:cNvSpPr>
          <p:nvPr>
            <p:ph idx="1"/>
          </p:nvPr>
        </p:nvSpPr>
        <p:spPr>
          <a:xfrm>
            <a:off x="838200" y="1334530"/>
            <a:ext cx="10515600" cy="4842433"/>
          </a:xfrm>
        </p:spPr>
        <p:txBody>
          <a:bodyPr>
            <a:noAutofit/>
          </a:bodyPr>
          <a:lstStyle/>
          <a:p>
            <a:pPr>
              <a:buClr>
                <a:schemeClr val="tx2"/>
              </a:buClr>
              <a:defRPr/>
            </a:pPr>
            <a:r>
              <a:rPr lang="en-US" altLang="en-US" sz="2600" b="0" dirty="0">
                <a:latin typeface="Georgia" panose="02040502050405020303" pitchFamily="18" charset="0"/>
                <a:cs typeface="Times New Roman" panose="02020603050405020304" pitchFamily="18" charset="0"/>
              </a:rPr>
              <a:t>Provide:</a:t>
            </a:r>
          </a:p>
          <a:p>
            <a:pPr lvl="1">
              <a:buClr>
                <a:schemeClr val="tx2"/>
              </a:buClr>
              <a:defRPr/>
            </a:pPr>
            <a:r>
              <a:rPr lang="en-US" altLang="en-US" sz="2600" b="0" dirty="0">
                <a:latin typeface="Georgia" panose="02040502050405020303" pitchFamily="18" charset="0"/>
                <a:cs typeface="Times New Roman" panose="02020603050405020304" pitchFamily="18" charset="0"/>
              </a:rPr>
              <a:t>Visual cues</a:t>
            </a:r>
          </a:p>
          <a:p>
            <a:pPr lvl="1">
              <a:buClr>
                <a:schemeClr val="tx2"/>
              </a:buClr>
              <a:defRPr/>
            </a:pPr>
            <a:r>
              <a:rPr lang="en-US" altLang="en-US" sz="2600" b="0" dirty="0">
                <a:latin typeface="Georgia" panose="02040502050405020303" pitchFamily="18" charset="0"/>
                <a:cs typeface="Times New Roman" panose="02020603050405020304" pitchFamily="18" charset="0"/>
              </a:rPr>
              <a:t>Self-directed activities for early finishers</a:t>
            </a:r>
          </a:p>
          <a:p>
            <a:pPr lvl="1">
              <a:buClr>
                <a:schemeClr val="tx2"/>
              </a:buClr>
              <a:defRPr/>
            </a:pPr>
            <a:r>
              <a:rPr lang="en-US" altLang="en-US" sz="2600" b="0" dirty="0">
                <a:latin typeface="Georgia" panose="02040502050405020303" pitchFamily="18" charset="0"/>
                <a:cs typeface="Times New Roman" panose="02020603050405020304" pitchFamily="18" charset="0"/>
              </a:rPr>
              <a:t>Wait time </a:t>
            </a:r>
          </a:p>
          <a:p>
            <a:pPr lvl="1">
              <a:buClr>
                <a:schemeClr val="tx2"/>
              </a:buClr>
              <a:defRPr/>
            </a:pPr>
            <a:r>
              <a:rPr lang="en-US" altLang="en-US" sz="2600" b="0" dirty="0">
                <a:latin typeface="Georgia" panose="02040502050405020303" pitchFamily="18" charset="0"/>
                <a:cs typeface="Times New Roman" panose="02020603050405020304" pitchFamily="18" charset="0"/>
              </a:rPr>
              <a:t>Specific instructions and practice</a:t>
            </a:r>
          </a:p>
          <a:p>
            <a:pPr lvl="1">
              <a:buClr>
                <a:schemeClr val="tx2"/>
              </a:buClr>
              <a:defRPr/>
            </a:pPr>
            <a:endParaRPr lang="en-US" altLang="en-US" sz="2600" b="0" dirty="0">
              <a:latin typeface="Georgia" panose="02040502050405020303" pitchFamily="18" charset="0"/>
              <a:cs typeface="Times New Roman" panose="02020603050405020304" pitchFamily="18" charset="0"/>
            </a:endParaRPr>
          </a:p>
          <a:p>
            <a:r>
              <a:rPr lang="en-US" sz="2600" b="0" dirty="0">
                <a:latin typeface="Georgia" panose="02040502050405020303" pitchFamily="18" charset="0"/>
                <a:cs typeface="Times New Roman" panose="02020603050405020304" pitchFamily="18" charset="0"/>
              </a:rPr>
              <a:t>To reduce challenging behavior before, during, and after transition:</a:t>
            </a:r>
          </a:p>
          <a:p>
            <a:pPr lvl="1"/>
            <a:r>
              <a:rPr lang="en-US" sz="2600" b="0" dirty="0">
                <a:latin typeface="Georgia" panose="02040502050405020303" pitchFamily="18" charset="0"/>
                <a:cs typeface="Times New Roman" panose="02020603050405020304" pitchFamily="18" charset="0"/>
              </a:rPr>
              <a:t>Provide clear expectations.</a:t>
            </a:r>
          </a:p>
          <a:p>
            <a:pPr lvl="1"/>
            <a:r>
              <a:rPr lang="en-US" sz="2600" b="0" dirty="0">
                <a:latin typeface="Georgia" panose="02040502050405020303" pitchFamily="18" charset="0"/>
                <a:cs typeface="Times New Roman" panose="02020603050405020304" pitchFamily="18" charset="0"/>
              </a:rPr>
              <a:t>Plan for adequate time to transition from one activity to another.</a:t>
            </a:r>
          </a:p>
          <a:p>
            <a:pPr lvl="1"/>
            <a:r>
              <a:rPr lang="en-US" sz="2600" b="0" dirty="0">
                <a:latin typeface="Georgia" panose="02040502050405020303" pitchFamily="18" charset="0"/>
                <a:cs typeface="Times New Roman" panose="02020603050405020304" pitchFamily="18" charset="0"/>
              </a:rPr>
              <a:t>Provide a transition warning as a cue to prepare for transition. </a:t>
            </a:r>
          </a:p>
          <a:p>
            <a:pPr lvl="1">
              <a:buClr>
                <a:schemeClr val="tx2"/>
              </a:buClr>
              <a:defRPr/>
            </a:pPr>
            <a:endParaRPr lang="en-US" altLang="en-US" sz="2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8486343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1000"/>
                                        <p:tgtEl>
                                          <p:spTgt spid="25603">
                                            <p:txEl>
                                              <p:pRg st="1" end="1"/>
                                            </p:txEl>
                                          </p:spTgt>
                                        </p:tgtEl>
                                      </p:cBhvr>
                                    </p:animEffect>
                                    <p:anim calcmode="lin" valueType="num">
                                      <p:cBhvr>
                                        <p:cTn id="8"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1000"/>
                                        <p:tgtEl>
                                          <p:spTgt spid="25603">
                                            <p:txEl>
                                              <p:pRg st="2" end="2"/>
                                            </p:txEl>
                                          </p:spTgt>
                                        </p:tgtEl>
                                      </p:cBhvr>
                                    </p:animEffect>
                                    <p:anim calcmode="lin" valueType="num">
                                      <p:cBhvr>
                                        <p:cTn id="13"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1000"/>
                                        <p:tgtEl>
                                          <p:spTgt spid="25603">
                                            <p:txEl>
                                              <p:pRg st="3" end="3"/>
                                            </p:txEl>
                                          </p:spTgt>
                                        </p:tgtEl>
                                      </p:cBhvr>
                                    </p:animEffect>
                                    <p:anim calcmode="lin" valueType="num">
                                      <p:cBhvr>
                                        <p:cTn id="1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1000"/>
                                        <p:tgtEl>
                                          <p:spTgt spid="25603">
                                            <p:txEl>
                                              <p:pRg st="4" end="4"/>
                                            </p:txEl>
                                          </p:spTgt>
                                        </p:tgtEl>
                                      </p:cBhvr>
                                    </p:animEffect>
                                    <p:anim calcmode="lin" valueType="num">
                                      <p:cBhvr>
                                        <p:cTn id="23"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wipe(down)">
                                      <p:cBhvr>
                                        <p:cTn id="29" dur="500"/>
                                        <p:tgtEl>
                                          <p:spTgt spid="2560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fade">
                                      <p:cBhvr>
                                        <p:cTn id="34" dur="1000"/>
                                        <p:tgtEl>
                                          <p:spTgt spid="25603">
                                            <p:txEl>
                                              <p:pRg st="7" end="7"/>
                                            </p:txEl>
                                          </p:spTgt>
                                        </p:tgtEl>
                                      </p:cBhvr>
                                    </p:animEffect>
                                    <p:anim calcmode="lin" valueType="num">
                                      <p:cBhvr>
                                        <p:cTn id="35"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560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animEffect transition="in" filter="fade">
                                      <p:cBhvr>
                                        <p:cTn id="39" dur="1000"/>
                                        <p:tgtEl>
                                          <p:spTgt spid="25603">
                                            <p:txEl>
                                              <p:pRg st="8" end="8"/>
                                            </p:txEl>
                                          </p:spTgt>
                                        </p:tgtEl>
                                      </p:cBhvr>
                                    </p:animEffect>
                                    <p:anim calcmode="lin" valueType="num">
                                      <p:cBhvr>
                                        <p:cTn id="40"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560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603">
                                            <p:txEl>
                                              <p:pRg st="9" end="9"/>
                                            </p:txEl>
                                          </p:spTgt>
                                        </p:tgtEl>
                                        <p:attrNameLst>
                                          <p:attrName>style.visibility</p:attrName>
                                        </p:attrNameLst>
                                      </p:cBhvr>
                                      <p:to>
                                        <p:strVal val="visible"/>
                                      </p:to>
                                    </p:set>
                                    <p:animEffect transition="in" filter="fade">
                                      <p:cBhvr>
                                        <p:cTn id="44" dur="1000"/>
                                        <p:tgtEl>
                                          <p:spTgt spid="25603">
                                            <p:txEl>
                                              <p:pRg st="9" end="9"/>
                                            </p:txEl>
                                          </p:spTgt>
                                        </p:tgtEl>
                                      </p:cBhvr>
                                    </p:animEffect>
                                    <p:anim calcmode="lin" valueType="num">
                                      <p:cBhvr>
                                        <p:cTn id="45" dur="10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0" dirty="0">
                <a:latin typeface="Georgia" panose="02040502050405020303" pitchFamily="18" charset="0"/>
                <a:cs typeface="Times New Roman" panose="02020603050405020304" pitchFamily="18" charset="0"/>
              </a:rPr>
              <a:t>Supporting Smooth Transitions</a:t>
            </a:r>
            <a:endParaRPr lang="en-US" b="0" dirty="0">
              <a:latin typeface="Georgia" panose="02040502050405020303" pitchFamily="18" charset="0"/>
              <a:cs typeface="Times New Roman" panose="02020603050405020304" pitchFamily="18" charset="0"/>
            </a:endParaRPr>
          </a:p>
        </p:txBody>
      </p:sp>
      <p:graphicFrame>
        <p:nvGraphicFramePr>
          <p:cNvPr id="4" name="Object 2" descr="Different colored feet on the floor for children to stand or walk on to support transitions. "/>
          <p:cNvGraphicFramePr>
            <a:graphicFrameLocks noGrp="1" noChangeAspect="1"/>
          </p:cNvGraphicFramePr>
          <p:nvPr>
            <p:ph idx="1"/>
            <p:extLst>
              <p:ext uri="{D42A27DB-BD31-4B8C-83A1-F6EECF244321}">
                <p14:modId xmlns:p14="http://schemas.microsoft.com/office/powerpoint/2010/main" val="2657017646"/>
              </p:ext>
            </p:extLst>
          </p:nvPr>
        </p:nvGraphicFramePr>
        <p:xfrm>
          <a:off x="3195638" y="1825625"/>
          <a:ext cx="5800725" cy="4351338"/>
        </p:xfrm>
        <a:graphic>
          <a:graphicData uri="http://schemas.openxmlformats.org/presentationml/2006/ole">
            <mc:AlternateContent xmlns:mc="http://schemas.openxmlformats.org/markup-compatibility/2006">
              <mc:Choice xmlns:v="urn:schemas-microsoft-com:vml" Requires="v">
                <p:oleObj spid="_x0000_s2083" name="Image" r:id="rId3" imgW="8779001" imgH="6584251" progId="PSP.Image">
                  <p:embed/>
                </p:oleObj>
              </mc:Choice>
              <mc:Fallback>
                <p:oleObj name="Image" r:id="rId3" imgW="8779001" imgH="6584251" progId="PSP.Image">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l="15657" t="25204" r="13637"/>
                      <a:stretch>
                        <a:fillRect/>
                      </a:stretch>
                    </p:blipFill>
                    <p:spPr bwMode="auto">
                      <a:xfrm>
                        <a:off x="3195638" y="1825625"/>
                        <a:ext cx="5800725" cy="43513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20795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Arranging Centers</a:t>
            </a:r>
          </a:p>
        </p:txBody>
      </p:sp>
      <p:sp>
        <p:nvSpPr>
          <p:cNvPr id="8195" name="Content Placeholder 2"/>
          <p:cNvSpPr>
            <a:spLocks noGrp="1"/>
          </p:cNvSpPr>
          <p:nvPr>
            <p:ph idx="1"/>
          </p:nvPr>
        </p:nvSpPr>
        <p:spPr/>
        <p:txBody>
          <a:bodyPr/>
          <a:lstStyle/>
          <a:p>
            <a:pPr>
              <a:buFont typeface="Times" charset="0"/>
              <a:buChar char="•"/>
              <a:defRPr/>
            </a:pPr>
            <a:r>
              <a:rPr lang="en-US" altLang="en-US" sz="3200" b="0" dirty="0">
                <a:latin typeface="Georgia" panose="02040502050405020303" pitchFamily="18" charset="0"/>
                <a:cs typeface="Times New Roman" panose="02020603050405020304" pitchFamily="18" charset="0"/>
              </a:rPr>
              <a:t>Identify center by name </a:t>
            </a:r>
          </a:p>
          <a:p>
            <a:pPr>
              <a:buFont typeface="Times" charset="0"/>
              <a:buChar char="•"/>
              <a:defRPr/>
            </a:pPr>
            <a:r>
              <a:rPr lang="en-US" altLang="en-US" sz="3200" b="0" dirty="0">
                <a:latin typeface="Georgia" panose="02040502050405020303" pitchFamily="18" charset="0"/>
                <a:cs typeface="Times New Roman" panose="02020603050405020304" pitchFamily="18" charset="0"/>
              </a:rPr>
              <a:t>Identify number permitted in each area</a:t>
            </a:r>
          </a:p>
          <a:p>
            <a:pPr>
              <a:buFont typeface="Times" charset="0"/>
              <a:buChar char="•"/>
              <a:defRPr/>
            </a:pPr>
            <a:r>
              <a:rPr lang="en-US" altLang="en-US" sz="3200" b="0" dirty="0">
                <a:latin typeface="Georgia" panose="02040502050405020303" pitchFamily="18" charset="0"/>
                <a:cs typeface="Times New Roman" panose="02020603050405020304" pitchFamily="18" charset="0"/>
              </a:rPr>
              <a:t>Adequate materials for children and activities </a:t>
            </a:r>
          </a:p>
          <a:p>
            <a:pPr marL="0" indent="0">
              <a:buNone/>
              <a:defRPr/>
            </a:pPr>
            <a:endParaRPr lang="en-US" altLang="en-US" sz="3200" b="0" dirty="0">
              <a:latin typeface="Georgia" panose="02040502050405020303" pitchFamily="18" charset="0"/>
              <a:cs typeface="Times New Roman" panose="02020603050405020304" pitchFamily="18" charset="0"/>
            </a:endParaRPr>
          </a:p>
          <a:p>
            <a:pPr>
              <a:buFont typeface="Times" charset="0"/>
              <a:buChar char="•"/>
              <a:defRPr/>
            </a:pPr>
            <a:endParaRPr lang="en-US" altLang="en-US" b="0" dirty="0" smtClean="0">
              <a:latin typeface="Georgia" panose="02040502050405020303" pitchFamily="18" charset="0"/>
              <a:cs typeface="Times New Roman" panose="02020603050405020304" pitchFamily="18" charset="0"/>
            </a:endParaRPr>
          </a:p>
        </p:txBody>
      </p:sp>
      <p:pic>
        <p:nvPicPr>
          <p:cNvPr id="72708" name="Picture 2" descr="Center char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4267200"/>
            <a:ext cx="41132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Center chart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6201" y="3657600"/>
            <a:ext cx="4068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435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Arrival and Greeting</a:t>
            </a:r>
          </a:p>
        </p:txBody>
      </p:sp>
      <p:sp>
        <p:nvSpPr>
          <p:cNvPr id="53251" name="Rectangle 3" descr="Child waving to greet."/>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Warm, loving, and enthusiastic greeting</a:t>
            </a:r>
          </a:p>
          <a:p>
            <a:pPr>
              <a:defRPr/>
            </a:pPr>
            <a:r>
              <a:rPr lang="en-US" altLang="en-US" sz="3600" b="0" dirty="0">
                <a:latin typeface="Georgia" panose="02040502050405020303" pitchFamily="18" charset="0"/>
                <a:cs typeface="Times New Roman" panose="02020603050405020304" pitchFamily="18" charset="0"/>
              </a:rPr>
              <a:t>Peer/adult assistance to help with the transition</a:t>
            </a:r>
          </a:p>
          <a:p>
            <a:pPr>
              <a:defRPr/>
            </a:pPr>
            <a:r>
              <a:rPr lang="en-US" altLang="en-US" sz="3600" b="0" dirty="0">
                <a:latin typeface="Georgia" panose="02040502050405020303" pitchFamily="18" charset="0"/>
                <a:cs typeface="Times New Roman" panose="02020603050405020304" pitchFamily="18" charset="0"/>
              </a:rPr>
              <a:t>Plan for late arrivers</a:t>
            </a:r>
          </a:p>
          <a:p>
            <a:pPr>
              <a:defRPr/>
            </a:pPr>
            <a:r>
              <a:rPr lang="en-US" altLang="en-US" sz="3600" b="0" dirty="0">
                <a:latin typeface="Georgia" panose="02040502050405020303" pitchFamily="18" charset="0"/>
                <a:cs typeface="Times New Roman" panose="02020603050405020304" pitchFamily="18" charset="0"/>
              </a:rPr>
              <a:t>Extra support for children </a:t>
            </a:r>
            <a:r>
              <a:rPr lang="en-US" altLang="en-US" sz="3600" b="0" dirty="0" smtClean="0">
                <a:latin typeface="Georgia" panose="02040502050405020303" pitchFamily="18" charset="0"/>
                <a:cs typeface="Times New Roman" panose="02020603050405020304" pitchFamily="18" charset="0"/>
              </a:rPr>
              <a:t>with </a:t>
            </a:r>
            <a:r>
              <a:rPr lang="en-US" altLang="en-US" sz="3600" b="0" dirty="0">
                <a:latin typeface="Georgia" panose="02040502050405020303" pitchFamily="18" charset="0"/>
                <a:cs typeface="Times New Roman" panose="02020603050405020304" pitchFamily="18" charset="0"/>
              </a:rPr>
              <a:t>additional needs</a:t>
            </a:r>
          </a:p>
        </p:txBody>
      </p:sp>
    </p:spTree>
    <p:extLst>
      <p:ext uri="{BB962C8B-B14F-4D97-AF65-F5344CB8AC3E}">
        <p14:creationId xmlns:p14="http://schemas.microsoft.com/office/powerpoint/2010/main" val="2625505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b="0" dirty="0">
                <a:latin typeface="Georgia" panose="02040502050405020303" pitchFamily="18" charset="0"/>
                <a:cs typeface="Times New Roman" panose="02020603050405020304" pitchFamily="18" charset="0"/>
              </a:rPr>
              <a:t>Circle</a:t>
            </a:r>
            <a:endParaRPr lang="en-US"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defRPr/>
            </a:pPr>
            <a:r>
              <a:rPr lang="en-US" sz="3400" b="0" dirty="0">
                <a:latin typeface="Georgia" panose="02040502050405020303" pitchFamily="18" charset="0"/>
                <a:cs typeface="Times New Roman" panose="02020603050405020304" pitchFamily="18" charset="0"/>
              </a:rPr>
              <a:t>When planning circle time consider:</a:t>
            </a:r>
          </a:p>
          <a:p>
            <a:pPr>
              <a:defRPr/>
            </a:pPr>
            <a:r>
              <a:rPr lang="en-US" sz="3400" b="0" dirty="0">
                <a:latin typeface="Georgia" panose="02040502050405020303" pitchFamily="18" charset="0"/>
                <a:cs typeface="Times New Roman" panose="02020603050405020304" pitchFamily="18" charset="0"/>
              </a:rPr>
              <a:t>Purpose</a:t>
            </a:r>
          </a:p>
          <a:p>
            <a:pPr>
              <a:defRPr/>
            </a:pPr>
            <a:r>
              <a:rPr lang="en-US" altLang="en-US" sz="3400" b="0" dirty="0">
                <a:latin typeface="Georgia" panose="02040502050405020303" pitchFamily="18" charset="0"/>
                <a:cs typeface="Times New Roman" panose="02020603050405020304" pitchFamily="18" charset="0"/>
              </a:rPr>
              <a:t>Duration </a:t>
            </a:r>
          </a:p>
          <a:p>
            <a:pPr>
              <a:defRPr/>
            </a:pPr>
            <a:r>
              <a:rPr lang="en-US" altLang="en-US" sz="3400" b="0" dirty="0">
                <a:latin typeface="Georgia" panose="02040502050405020303" pitchFamily="18" charset="0"/>
                <a:cs typeface="Times New Roman" panose="02020603050405020304" pitchFamily="18" charset="0"/>
              </a:rPr>
              <a:t>Opportunities to encourage and enhance language and social emotional skills</a:t>
            </a:r>
          </a:p>
          <a:p>
            <a:pPr>
              <a:defRPr/>
            </a:pPr>
            <a:r>
              <a:rPr lang="en-US" altLang="en-US" sz="3400" b="0" dirty="0">
                <a:latin typeface="Georgia" panose="02040502050405020303" pitchFamily="18" charset="0"/>
                <a:cs typeface="Times New Roman" panose="02020603050405020304" pitchFamily="18" charset="0"/>
              </a:rPr>
              <a:t>Developmentally appropriate for all children</a:t>
            </a:r>
          </a:p>
          <a:p>
            <a:pPr>
              <a:defRPr/>
            </a:pPr>
            <a:r>
              <a:rPr lang="en-US" altLang="en-US" sz="3400" b="0" dirty="0">
                <a:latin typeface="Georgia" panose="02040502050405020303" pitchFamily="18" charset="0"/>
                <a:cs typeface="Times New Roman" panose="02020603050405020304" pitchFamily="18" charset="0"/>
              </a:rPr>
              <a:t>Availability of technology for all </a:t>
            </a:r>
          </a:p>
          <a:p>
            <a:endParaRPr lang="en-US" sz="3400" b="0" dirty="0">
              <a:latin typeface="Georgia" panose="02040502050405020303" pitchFamily="18" charset="0"/>
              <a:cs typeface="Times New Roman" panose="02020603050405020304" pitchFamily="18" charset="0"/>
            </a:endParaRPr>
          </a:p>
        </p:txBody>
      </p:sp>
      <p:pic>
        <p:nvPicPr>
          <p:cNvPr id="5" name="Content Placeholder 4" descr="Children sitting in circle on a learning mat"/>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072372" y="35718"/>
            <a:ext cx="3587750" cy="3579813"/>
          </a:xfrm>
        </p:spPr>
      </p:pic>
    </p:spTree>
    <p:extLst>
      <p:ext uri="{BB962C8B-B14F-4D97-AF65-F5344CB8AC3E}">
        <p14:creationId xmlns:p14="http://schemas.microsoft.com/office/powerpoint/2010/main" val="323675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b="0" dirty="0">
                <a:latin typeface="Georgia" panose="02040502050405020303" pitchFamily="18" charset="0"/>
                <a:cs typeface="Times New Roman" panose="02020603050405020304" pitchFamily="18" charset="0"/>
              </a:rPr>
              <a:t>Centers and Free Choice</a:t>
            </a:r>
          </a:p>
        </p:txBody>
      </p:sp>
      <p:sp>
        <p:nvSpPr>
          <p:cNvPr id="57347" name="Rectangle 3"/>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Duration</a:t>
            </a:r>
          </a:p>
          <a:p>
            <a:pPr>
              <a:defRPr/>
            </a:pPr>
            <a:r>
              <a:rPr lang="en-US" altLang="en-US" sz="3600" b="0" dirty="0">
                <a:latin typeface="Georgia" panose="02040502050405020303" pitchFamily="18" charset="0"/>
                <a:cs typeface="Times New Roman" panose="02020603050405020304" pitchFamily="18" charset="0"/>
              </a:rPr>
              <a:t>Purpose</a:t>
            </a:r>
          </a:p>
          <a:p>
            <a:pPr>
              <a:defRPr/>
            </a:pPr>
            <a:r>
              <a:rPr lang="en-US" altLang="en-US" sz="3600" b="0" dirty="0">
                <a:latin typeface="Georgia" panose="02040502050405020303" pitchFamily="18" charset="0"/>
                <a:cs typeface="Times New Roman" panose="02020603050405020304" pitchFamily="18" charset="0"/>
              </a:rPr>
              <a:t>Accessibility</a:t>
            </a:r>
          </a:p>
          <a:p>
            <a:pPr>
              <a:defRPr/>
            </a:pPr>
            <a:r>
              <a:rPr lang="en-US" altLang="en-US" sz="3600" b="0" dirty="0">
                <a:latin typeface="Georgia" panose="02040502050405020303" pitchFamily="18" charset="0"/>
                <a:cs typeface="Times New Roman" panose="02020603050405020304" pitchFamily="18" charset="0"/>
              </a:rPr>
              <a:t>Availability of technology</a:t>
            </a:r>
          </a:p>
          <a:p>
            <a:pPr>
              <a:defRPr/>
            </a:pPr>
            <a:r>
              <a:rPr lang="en-US" altLang="en-US" sz="3600" b="0" dirty="0">
                <a:latin typeface="Georgia" panose="02040502050405020303" pitchFamily="18" charset="0"/>
                <a:cs typeface="Times New Roman" panose="02020603050405020304" pitchFamily="18" charset="0"/>
              </a:rPr>
              <a:t>Child initiated vs. teacher directed</a:t>
            </a:r>
          </a:p>
        </p:txBody>
      </p:sp>
      <p:pic>
        <p:nvPicPr>
          <p:cNvPr id="70660" name="Picture 1" descr="children playing together with toy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0655">
            <a:off x="7508765" y="1169978"/>
            <a:ext cx="3731898" cy="302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913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l">
              <a:defRPr/>
            </a:pPr>
            <a:r>
              <a:rPr lang="en-US" b="0" dirty="0">
                <a:latin typeface="Georgia" panose="02040502050405020303" pitchFamily="18" charset="0"/>
                <a:cs typeface="Times New Roman" panose="02020603050405020304" pitchFamily="18" charset="0"/>
              </a:rPr>
              <a:t>Meal Time</a:t>
            </a:r>
          </a:p>
        </p:txBody>
      </p:sp>
      <p:sp>
        <p:nvSpPr>
          <p:cNvPr id="5" name="Content Placeholder 4">
            <a:extLst>
              <a:ext uri="{FF2B5EF4-FFF2-40B4-BE49-F238E27FC236}">
                <a16:creationId xmlns:a16="http://schemas.microsoft.com/office/drawing/2014/main" id="{12109CD7-87E1-E145-B487-444E63710233}"/>
              </a:ext>
            </a:extLst>
          </p:cNvPr>
          <p:cNvSpPr>
            <a:spLocks noGrp="1"/>
          </p:cNvSpPr>
          <p:nvPr>
            <p:ph idx="1"/>
          </p:nvPr>
        </p:nvSpPr>
        <p:spPr/>
        <p:txBody>
          <a:bodyPr>
            <a:normAutofit lnSpcReduction="10000"/>
          </a:bodyPr>
          <a:lstStyle/>
          <a:p>
            <a:pPr marL="0" indent="0">
              <a:buNone/>
            </a:pPr>
            <a:r>
              <a:rPr lang="en-US" sz="3600" b="0" dirty="0">
                <a:latin typeface="Georgia" panose="02040502050405020303" pitchFamily="18" charset="0"/>
                <a:cs typeface="Times New Roman" panose="02020603050405020304" pitchFamily="18" charset="0"/>
              </a:rPr>
              <a:t>During mealtimes:</a:t>
            </a:r>
          </a:p>
          <a:p>
            <a:r>
              <a:rPr lang="en-US" sz="3600" b="0" dirty="0">
                <a:latin typeface="Georgia" panose="02040502050405020303" pitchFamily="18" charset="0"/>
                <a:cs typeface="Times New Roman" panose="02020603050405020304" pitchFamily="18" charset="0"/>
              </a:rPr>
              <a:t>Embed opportunities to practice language and adaptive skills/objectives.</a:t>
            </a:r>
          </a:p>
          <a:p>
            <a:r>
              <a:rPr lang="en-US" sz="3600" b="0" dirty="0">
                <a:latin typeface="Georgia" panose="02040502050405020303" pitchFamily="18" charset="0"/>
                <a:cs typeface="Times New Roman" panose="02020603050405020304" pitchFamily="18" charset="0"/>
              </a:rPr>
              <a:t>Promote independence.</a:t>
            </a:r>
          </a:p>
          <a:p>
            <a:pPr lvl="1"/>
            <a:r>
              <a:rPr lang="en-US" sz="3600" b="0" dirty="0">
                <a:latin typeface="Georgia" panose="02040502050405020303" pitchFamily="18" charset="0"/>
                <a:cs typeface="Times New Roman" panose="02020603050405020304" pitchFamily="18" charset="0"/>
              </a:rPr>
              <a:t>Provide adapted utensils, seating, and positioning when necessary. </a:t>
            </a:r>
          </a:p>
          <a:p>
            <a:pPr lvl="1"/>
            <a:r>
              <a:rPr lang="en-US" sz="3600" b="0" dirty="0">
                <a:latin typeface="Georgia" panose="02040502050405020303" pitchFamily="18" charset="0"/>
                <a:cs typeface="Times New Roman" panose="02020603050405020304" pitchFamily="18" charset="0"/>
              </a:rPr>
              <a:t>Be aware of nutrition and oral sensory motor needs.</a:t>
            </a:r>
          </a:p>
        </p:txBody>
      </p:sp>
    </p:spTree>
    <p:extLst>
      <p:ext uri="{BB962C8B-B14F-4D97-AF65-F5344CB8AC3E}">
        <p14:creationId xmlns:p14="http://schemas.microsoft.com/office/powerpoint/2010/main" val="225960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latin typeface="Georgia" panose="02040502050405020303" pitchFamily="18" charset="0"/>
                <a:cs typeface="Times New Roman" panose="02020603050405020304" pitchFamily="18" charset="0"/>
              </a:rPr>
              <a:t>Shopping</a:t>
            </a:r>
          </a:p>
        </p:txBody>
      </p:sp>
      <p:sp>
        <p:nvSpPr>
          <p:cNvPr id="5123" name="Rectangle 3"/>
          <p:cNvSpPr>
            <a:spLocks noGrp="1" noChangeArrowheads="1"/>
          </p:cNvSpPr>
          <p:nvPr>
            <p:ph idx="1"/>
          </p:nvPr>
        </p:nvSpPr>
        <p:spPr bwMode="auto"/>
        <p:txBody>
          <a:bodyPr wrap="square" numCol="1" anchor="t" anchorCtr="0" compatLnSpc="1">
            <a:prstTxWarp prst="textNoShape">
              <a:avLst/>
            </a:prstTxWarp>
          </a:bodyPr>
          <a:lstStyle/>
          <a:p>
            <a:pPr>
              <a:lnSpc>
                <a:spcPct val="100000"/>
              </a:lnSpc>
            </a:pPr>
            <a:r>
              <a:rPr lang="en-US" altLang="en-US" sz="3600" dirty="0">
                <a:latin typeface="Georgia" panose="02040502050405020303" pitchFamily="18" charset="0"/>
                <a:cs typeface="Times New Roman" panose="02020603050405020304" pitchFamily="18" charset="0"/>
              </a:rPr>
              <a:t>Think about a store where you dislike shopping. Why?</a:t>
            </a:r>
          </a:p>
          <a:p>
            <a:pPr>
              <a:lnSpc>
                <a:spcPct val="100000"/>
              </a:lnSpc>
            </a:pPr>
            <a:r>
              <a:rPr lang="en-US" altLang="en-US" sz="3600" dirty="0">
                <a:latin typeface="Georgia" panose="02040502050405020303" pitchFamily="18" charset="0"/>
                <a:cs typeface="Times New Roman" panose="02020603050405020304" pitchFamily="18" charset="0"/>
              </a:rPr>
              <a:t>Think about a store where you love to shop. Why?</a:t>
            </a:r>
          </a:p>
        </p:txBody>
      </p:sp>
      <p:pic>
        <p:nvPicPr>
          <p:cNvPr id="20484" name="Picture 1"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968750"/>
            <a:ext cx="3943350" cy="262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4912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l">
              <a:defRPr/>
            </a:pPr>
            <a:r>
              <a:rPr lang="en-US" b="0" dirty="0">
                <a:latin typeface="Georgia" panose="02040502050405020303" pitchFamily="18" charset="0"/>
                <a:cs typeface="Times New Roman" panose="02020603050405020304" pitchFamily="18" charset="0"/>
              </a:rPr>
              <a:t>Outdoor Play</a:t>
            </a:r>
          </a:p>
        </p:txBody>
      </p:sp>
      <p:sp>
        <p:nvSpPr>
          <p:cNvPr id="2" name="Content Placeholder 1">
            <a:extLst>
              <a:ext uri="{FF2B5EF4-FFF2-40B4-BE49-F238E27FC236}">
                <a16:creationId xmlns:a16="http://schemas.microsoft.com/office/drawing/2014/main" id="{DB716DF8-C421-D44F-98C2-BF3FF2706E54}"/>
              </a:ext>
            </a:extLst>
          </p:cNvPr>
          <p:cNvSpPr>
            <a:spLocks noGrp="1"/>
          </p:cNvSpPr>
          <p:nvPr>
            <p:ph idx="1"/>
          </p:nvPr>
        </p:nvSpPr>
        <p:spPr/>
        <p:txBody>
          <a:bodyPr>
            <a:normAutofit lnSpcReduction="10000"/>
          </a:bodyPr>
          <a:lstStyle/>
          <a:p>
            <a:pPr marL="0" indent="0">
              <a:buNone/>
            </a:pPr>
            <a:r>
              <a:rPr lang="en-US" sz="3600" b="0" dirty="0">
                <a:latin typeface="Georgia" panose="02040502050405020303" pitchFamily="18" charset="0"/>
                <a:cs typeface="Times New Roman" panose="02020603050405020304" pitchFamily="18" charset="0"/>
              </a:rPr>
              <a:t>When planning outdoor play:</a:t>
            </a:r>
          </a:p>
          <a:p>
            <a:r>
              <a:rPr lang="en-US" sz="3600" b="0" dirty="0">
                <a:latin typeface="Georgia" panose="02040502050405020303" pitchFamily="18" charset="0"/>
                <a:cs typeface="Times New Roman" panose="02020603050405020304" pitchFamily="18" charset="0"/>
              </a:rPr>
              <a:t>Consider gross motor development.</a:t>
            </a:r>
          </a:p>
          <a:p>
            <a:r>
              <a:rPr lang="en-US" sz="3600" b="0" dirty="0">
                <a:latin typeface="Georgia" panose="02040502050405020303" pitchFamily="18" charset="0"/>
                <a:cs typeface="Times New Roman" panose="02020603050405020304" pitchFamily="18" charset="0"/>
              </a:rPr>
              <a:t>Provide accessible and adapted activities.</a:t>
            </a:r>
          </a:p>
          <a:p>
            <a:r>
              <a:rPr lang="en-US" sz="3600" b="0" dirty="0">
                <a:latin typeface="Georgia" panose="02040502050405020303" pitchFamily="18" charset="0"/>
                <a:cs typeface="Times New Roman" panose="02020603050405020304" pitchFamily="18" charset="0"/>
              </a:rPr>
              <a:t>Consider the level of support needed.</a:t>
            </a:r>
          </a:p>
          <a:p>
            <a:r>
              <a:rPr lang="en-US" sz="3600" b="0" dirty="0">
                <a:latin typeface="Georgia" panose="02040502050405020303" pitchFamily="18" charset="0"/>
                <a:cs typeface="Times New Roman" panose="02020603050405020304" pitchFamily="18" charset="0"/>
              </a:rPr>
              <a:t>Have alternate plans for changes in weather or schedules. </a:t>
            </a:r>
          </a:p>
          <a:p>
            <a:r>
              <a:rPr lang="en-US" altLang="en-US" sz="3600" b="0" dirty="0">
                <a:latin typeface="Georgia" panose="02040502050405020303" pitchFamily="18" charset="0"/>
                <a:cs typeface="Times New Roman" panose="02020603050405020304" pitchFamily="18" charset="0"/>
              </a:rPr>
              <a:t>Consider level of support: child-to-child interaction vs. adult interaction </a:t>
            </a:r>
          </a:p>
          <a:p>
            <a:endParaRPr lang="en-US" sz="3200" b="0" dirty="0">
              <a:latin typeface="Georgia" panose="02040502050405020303" pitchFamily="18" charset="0"/>
              <a:cs typeface="Times New Roman" panose="02020603050405020304" pitchFamily="18" charset="0"/>
            </a:endParaRPr>
          </a:p>
          <a:p>
            <a:pPr marL="457200" lvl="1" indent="0">
              <a:buNone/>
            </a:pP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1565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Story Time</a:t>
            </a:r>
          </a:p>
        </p:txBody>
      </p:sp>
      <p:sp>
        <p:nvSpPr>
          <p:cNvPr id="65539" name="Rectangle 3"/>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Consider attention spans</a:t>
            </a:r>
          </a:p>
          <a:p>
            <a:pPr>
              <a:defRPr/>
            </a:pPr>
            <a:r>
              <a:rPr lang="en-US" altLang="en-US" sz="3600" b="0" dirty="0">
                <a:latin typeface="Georgia" panose="02040502050405020303" pitchFamily="18" charset="0"/>
                <a:cs typeface="Times New Roman" panose="02020603050405020304" pitchFamily="18" charset="0"/>
              </a:rPr>
              <a:t>Diverse books; representative of class, school, community</a:t>
            </a:r>
          </a:p>
          <a:p>
            <a:pPr>
              <a:defRPr/>
            </a:pPr>
            <a:r>
              <a:rPr lang="en-US" altLang="en-US" sz="3600" b="0" dirty="0">
                <a:latin typeface="Georgia" panose="02040502050405020303" pitchFamily="18" charset="0"/>
                <a:cs typeface="Times New Roman" panose="02020603050405020304" pitchFamily="18" charset="0"/>
              </a:rPr>
              <a:t>Child involvement vs. sitting and listening</a:t>
            </a:r>
          </a:p>
        </p:txBody>
      </p:sp>
      <p:pic>
        <p:nvPicPr>
          <p:cNvPr id="78852" name="Picture 5" descr="girl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418" y="4399722"/>
            <a:ext cx="3287103" cy="214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18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b="0" dirty="0">
                <a:latin typeface="Georgia" panose="02040502050405020303" pitchFamily="18" charset="0"/>
                <a:cs typeface="Times New Roman" panose="02020603050405020304" pitchFamily="18" charset="0"/>
              </a:rPr>
              <a:t>Closing</a:t>
            </a:r>
          </a:p>
        </p:txBody>
      </p:sp>
      <p:pic>
        <p:nvPicPr>
          <p:cNvPr id="80899" name="Content Placeholder 5" descr="&quot;&quo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484243" y="2047674"/>
            <a:ext cx="4041914" cy="4060334"/>
          </a:xfrm>
          <a:noFill/>
          <a:extLst>
            <a:ext uri="{909E8E84-426E-40DD-AFC4-6F175D3DCCD1}">
              <a14:hiddenFill xmlns:a14="http://schemas.microsoft.com/office/drawing/2010/main">
                <a:solidFill>
                  <a:srgbClr val="FFFFFF"/>
                </a:solidFill>
              </a14:hiddenFill>
            </a:ext>
          </a:extLst>
        </p:spPr>
      </p:pic>
      <p:sp>
        <p:nvSpPr>
          <p:cNvPr id="67587" name="Content Placeholder 3"/>
          <p:cNvSpPr>
            <a:spLocks noGrp="1"/>
          </p:cNvSpPr>
          <p:nvPr>
            <p:ph sz="half" idx="2"/>
          </p:nvPr>
        </p:nvSpPr>
        <p:spPr/>
        <p:txBody>
          <a:bodyPr/>
          <a:lstStyle/>
          <a:p>
            <a:pPr>
              <a:defRPr/>
            </a:pPr>
            <a:r>
              <a:rPr lang="en-US" altLang="en-US" sz="3600" b="0" dirty="0">
                <a:latin typeface="Georgia" panose="02040502050405020303" pitchFamily="18" charset="0"/>
                <a:cs typeface="Times New Roman" panose="02020603050405020304" pitchFamily="18" charset="0"/>
              </a:rPr>
              <a:t>Method for dismissal</a:t>
            </a:r>
          </a:p>
          <a:p>
            <a:pPr>
              <a:defRPr/>
            </a:pPr>
            <a:r>
              <a:rPr lang="en-US" altLang="en-US" sz="3600" b="0" dirty="0">
                <a:latin typeface="Georgia" panose="02040502050405020303" pitchFamily="18" charset="0"/>
                <a:cs typeface="Times New Roman" panose="02020603050405020304" pitchFamily="18" charset="0"/>
              </a:rPr>
              <a:t>Plan for various schedules, such as individual pick-up and different buses </a:t>
            </a:r>
          </a:p>
          <a:p>
            <a:pPr>
              <a:defRPr/>
            </a:pPr>
            <a:endParaRPr lang="en-US" altLang="en-US" b="0" dirty="0" smtClean="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649259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l">
              <a:defRPr/>
            </a:pPr>
            <a:r>
              <a:rPr lang="en-US" b="0" dirty="0">
                <a:latin typeface="Georgia" panose="02040502050405020303" pitchFamily="18" charset="0"/>
                <a:cs typeface="Times New Roman" panose="02020603050405020304" pitchFamily="18" charset="0"/>
              </a:rPr>
              <a:t>Promoting Appropriate Behavior</a:t>
            </a:r>
          </a:p>
        </p:txBody>
      </p:sp>
      <p:sp>
        <p:nvSpPr>
          <p:cNvPr id="2" name="Content Placeholder 1">
            <a:extLst>
              <a:ext uri="{FF2B5EF4-FFF2-40B4-BE49-F238E27FC236}">
                <a16:creationId xmlns:a16="http://schemas.microsoft.com/office/drawing/2014/main" id="{724858D5-4F1F-3B4A-A9B6-B5764312087D}"/>
              </a:ext>
            </a:extLst>
          </p:cNvPr>
          <p:cNvSpPr>
            <a:spLocks noGrp="1"/>
          </p:cNvSpPr>
          <p:nvPr>
            <p:ph sz="half" idx="1"/>
          </p:nvPr>
        </p:nvSpPr>
        <p:spPr/>
        <p:txBody>
          <a:bodyPr/>
          <a:lstStyle/>
          <a:p>
            <a:r>
              <a:rPr lang="en-US" sz="3600" b="0" dirty="0">
                <a:latin typeface="Georgia" panose="02040502050405020303" pitchFamily="18" charset="0"/>
                <a:cs typeface="Times New Roman" panose="02020603050405020304" pitchFamily="18" charset="0"/>
              </a:rPr>
              <a:t>Strategies for holding attention.</a:t>
            </a:r>
          </a:p>
          <a:p>
            <a:r>
              <a:rPr lang="en-US" sz="3600" b="0" dirty="0">
                <a:latin typeface="Georgia" panose="02040502050405020303" pitchFamily="18" charset="0"/>
                <a:cs typeface="Times New Roman" panose="02020603050405020304" pitchFamily="18" charset="0"/>
              </a:rPr>
              <a:t>Visuals to support independence.</a:t>
            </a:r>
          </a:p>
          <a:p>
            <a:r>
              <a:rPr lang="en-US" sz="3600" b="0" dirty="0">
                <a:latin typeface="Georgia" panose="02040502050405020303" pitchFamily="18" charset="0"/>
                <a:cs typeface="Times New Roman" panose="02020603050405020304" pitchFamily="18" charset="0"/>
              </a:rPr>
              <a:t>Plan each transition as part of the lesson plan.</a:t>
            </a:r>
          </a:p>
        </p:txBody>
      </p:sp>
      <p:pic>
        <p:nvPicPr>
          <p:cNvPr id="8" name="Content Placeholder 7" descr="The Pyramid Model visual provides each tier of support for promoting appropriate behavior. ">
            <a:extLst>
              <a:ext uri="{FF2B5EF4-FFF2-40B4-BE49-F238E27FC236}">
                <a16:creationId xmlns:a16="http://schemas.microsoft.com/office/drawing/2014/main" id="{41FFEDB7-A1A5-864F-868C-6E2E821C5417}"/>
              </a:ext>
            </a:extLst>
          </p:cNvPr>
          <p:cNvPicPr>
            <a:picLocks noGrp="1" noChangeAspect="1"/>
          </p:cNvPicPr>
          <p:nvPr>
            <p:ph sz="half" idx="2"/>
          </p:nvPr>
        </p:nvPicPr>
        <p:blipFill>
          <a:blip r:embed="rId3"/>
          <a:stretch>
            <a:fillRect/>
          </a:stretch>
        </p:blipFill>
        <p:spPr>
          <a:xfrm rot="227204">
            <a:off x="5887590" y="1566977"/>
            <a:ext cx="5311238" cy="4868634"/>
          </a:xfrm>
          <a:prstGeom prst="rect">
            <a:avLst/>
          </a:prstGeom>
        </p:spPr>
      </p:pic>
    </p:spTree>
    <p:extLst>
      <p:ext uri="{BB962C8B-B14F-4D97-AF65-F5344CB8AC3E}">
        <p14:creationId xmlns:p14="http://schemas.microsoft.com/office/powerpoint/2010/main" val="74357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B675C3-7D00-594E-920F-D72FD62184AF}"/>
              </a:ext>
            </a:extLst>
          </p:cNvPr>
          <p:cNvSpPr>
            <a:spLocks noGrp="1"/>
          </p:cNvSpPr>
          <p:nvPr>
            <p:ph type="title"/>
          </p:nvPr>
        </p:nvSpPr>
        <p:spPr/>
        <p:txBody>
          <a:bodyPr/>
          <a:lstStyle/>
          <a:p>
            <a:r>
              <a:rPr lang="en-US" b="0" dirty="0">
                <a:latin typeface="Georgia" panose="02040502050405020303" pitchFamily="18" charset="0"/>
                <a:cs typeface="Times New Roman" panose="02020603050405020304" pitchFamily="18" charset="0"/>
              </a:rPr>
              <a:t>Promoting Appropriate Behavior (2)</a:t>
            </a:r>
          </a:p>
        </p:txBody>
      </p:sp>
      <p:sp>
        <p:nvSpPr>
          <p:cNvPr id="6" name="Content Placeholder 5">
            <a:extLst>
              <a:ext uri="{FF2B5EF4-FFF2-40B4-BE49-F238E27FC236}">
                <a16:creationId xmlns:a16="http://schemas.microsoft.com/office/drawing/2014/main" id="{AEE119D3-8EA6-D843-9E0C-6CCB09645CC3}"/>
              </a:ext>
            </a:extLst>
          </p:cNvPr>
          <p:cNvSpPr>
            <a:spLocks noGrp="1"/>
          </p:cNvSpPr>
          <p:nvPr>
            <p:ph idx="1"/>
          </p:nvPr>
        </p:nvSpPr>
        <p:spPr/>
        <p:txBody>
          <a:bodyPr>
            <a:normAutofit/>
          </a:bodyPr>
          <a:lstStyle/>
          <a:p>
            <a:r>
              <a:rPr lang="en-US" sz="3600" b="0" dirty="0">
                <a:latin typeface="Georgia" panose="02040502050405020303" pitchFamily="18" charset="0"/>
                <a:cs typeface="Times New Roman" panose="02020603050405020304" pitchFamily="18" charset="0"/>
              </a:rPr>
              <a:t>What behaviors are challenging in your learning environment?</a:t>
            </a:r>
          </a:p>
          <a:p>
            <a:r>
              <a:rPr lang="en-US" sz="3600" b="0" dirty="0">
                <a:latin typeface="Georgia" panose="02040502050405020303" pitchFamily="18" charset="0"/>
                <a:cs typeface="Times New Roman" panose="02020603050405020304" pitchFamily="18" charset="0"/>
              </a:rPr>
              <a:t>What are physical aspects that contribute to these behaviors? </a:t>
            </a:r>
          </a:p>
          <a:p>
            <a:r>
              <a:rPr lang="en-US" sz="3600" b="0" dirty="0">
                <a:latin typeface="Georgia" panose="02040502050405020303" pitchFamily="18" charset="0"/>
                <a:cs typeface="Times New Roman" panose="02020603050405020304" pitchFamily="18" charset="0"/>
              </a:rPr>
              <a:t>How might you change the space?</a:t>
            </a:r>
          </a:p>
          <a:p>
            <a:pPr marL="0" indent="0">
              <a:buNone/>
            </a:pP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114096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ctr">
              <a:defRPr/>
            </a:pPr>
            <a:r>
              <a:rPr lang="en-US" b="0" dirty="0">
                <a:latin typeface="Georgia" panose="02040502050405020303" pitchFamily="18" charset="0"/>
                <a:cs typeface="Times New Roman" panose="02020603050405020304" pitchFamily="18" charset="0"/>
                <a:hlinkClick r:id="rId3" tooltip="web link"/>
              </a:rPr>
              <a:t>Promoting Appropriate Behavior </a:t>
            </a:r>
            <a:r>
              <a:rPr lang="en-US" sz="3200" dirty="0">
                <a:latin typeface="Georgia" panose="02040502050405020303" pitchFamily="18" charset="0"/>
                <a:cs typeface="Times New Roman" panose="02020603050405020304" pitchFamily="18" charset="0"/>
              </a:rPr>
              <a:t>(Slide </a:t>
            </a:r>
            <a:r>
              <a:rPr lang="en-US" sz="3200" dirty="0" smtClean="0">
                <a:latin typeface="Georgia" panose="02040502050405020303" pitchFamily="18" charset="0"/>
                <a:cs typeface="Times New Roman" panose="02020603050405020304" pitchFamily="18" charset="0"/>
              </a:rPr>
              <a:t>3)</a:t>
            </a:r>
            <a:endParaRPr lang="en-US" sz="3200" b="0" dirty="0">
              <a:latin typeface="Georgia" panose="02040502050405020303" pitchFamily="18" charset="0"/>
              <a:cs typeface="Times New Roman" panose="02020603050405020304" pitchFamily="18" charset="0"/>
            </a:endParaRPr>
          </a:p>
        </p:txBody>
      </p:sp>
      <p:sp>
        <p:nvSpPr>
          <p:cNvPr id="2" name="Rectangle 1"/>
          <p:cNvSpPr/>
          <p:nvPr/>
        </p:nvSpPr>
        <p:spPr>
          <a:xfrm>
            <a:off x="400455" y="5757228"/>
            <a:ext cx="11391090" cy="830997"/>
          </a:xfrm>
          <a:prstGeom prst="rect">
            <a:avLst/>
          </a:prstGeom>
        </p:spPr>
        <p:txBody>
          <a:bodyPr wrap="square">
            <a:spAutoFit/>
          </a:bodyPr>
          <a:lstStyle/>
          <a:p>
            <a:r>
              <a:rPr lang="en-US" sz="2400" dirty="0">
                <a:latin typeface="Georgia" panose="02040502050405020303" pitchFamily="18" charset="0"/>
              </a:rPr>
              <a:t>Retrieved from </a:t>
            </a:r>
            <a:r>
              <a:rPr lang="en-US" altLang="en-US" sz="2400" dirty="0" smtClean="0">
                <a:latin typeface="Arial" panose="020B0604020202020204" pitchFamily="34" charset="0"/>
                <a:hlinkClick r:id="rId3"/>
              </a:rPr>
              <a:t>https</a:t>
            </a:r>
            <a:r>
              <a:rPr lang="en-US" altLang="en-US" sz="2400" dirty="0">
                <a:latin typeface="Arial" panose="020B0604020202020204" pitchFamily="34" charset="0"/>
                <a:hlinkClick r:id="rId3"/>
              </a:rPr>
              <a:t>://</a:t>
            </a:r>
            <a:r>
              <a:rPr lang="en-US" altLang="en-US" sz="2400" dirty="0" smtClean="0">
                <a:latin typeface="Arial" panose="020B0604020202020204" pitchFamily="34" charset="0"/>
                <a:hlinkClick r:id="rId3"/>
              </a:rPr>
              <a:t>www.youtube.com/</a:t>
            </a:r>
          </a:p>
          <a:p>
            <a:r>
              <a:rPr lang="en-US" altLang="en-US" sz="2400" dirty="0" smtClean="0">
                <a:latin typeface="Arial" panose="020B0604020202020204" pitchFamily="34" charset="0"/>
                <a:hlinkClick r:id="rId3"/>
              </a:rPr>
              <a:t>watch?v=LEJqowyuyi0&amp;feature=youtu.be</a:t>
            </a:r>
            <a:r>
              <a:rPr lang="en-US" altLang="en-US" sz="2400" dirty="0" smtClean="0">
                <a:latin typeface="Arial" panose="020B0604020202020204" pitchFamily="34" charset="0"/>
              </a:rPr>
              <a:t> </a:t>
            </a:r>
            <a:endParaRPr lang="en-US" altLang="en-US" sz="2400" dirty="0">
              <a:latin typeface="Arial" panose="020B0604020202020204" pitchFamily="34" charset="0"/>
            </a:endParaRPr>
          </a:p>
        </p:txBody>
      </p:sp>
      <p:pic>
        <p:nvPicPr>
          <p:cNvPr id="6" name="Picture 5" descr="&quot;&quot;"/>
          <p:cNvPicPr>
            <a:picLocks noChangeAspect="1"/>
          </p:cNvPicPr>
          <p:nvPr/>
        </p:nvPicPr>
        <p:blipFill>
          <a:blip r:embed="rId4"/>
          <a:stretch>
            <a:fillRect/>
          </a:stretch>
        </p:blipFill>
        <p:spPr>
          <a:xfrm>
            <a:off x="2041654" y="1545162"/>
            <a:ext cx="8108691" cy="4212066"/>
          </a:xfrm>
          <a:prstGeom prst="rect">
            <a:avLst/>
          </a:prstGeom>
        </p:spPr>
      </p:pic>
    </p:spTree>
    <p:extLst>
      <p:ext uri="{BB962C8B-B14F-4D97-AF65-F5344CB8AC3E}">
        <p14:creationId xmlns:p14="http://schemas.microsoft.com/office/powerpoint/2010/main" val="268310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altLang="en-US" b="0" dirty="0">
                <a:latin typeface="Georgia" panose="02040502050405020303" pitchFamily="18" charset="0"/>
                <a:cs typeface="Times New Roman" panose="02020603050405020304" pitchFamily="18" charset="0"/>
              </a:rPr>
              <a:t>Collaborating with Professionals</a:t>
            </a:r>
          </a:p>
        </p:txBody>
      </p:sp>
      <p:sp>
        <p:nvSpPr>
          <p:cNvPr id="83971" name="Rectangle 3"/>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Communication and collaboration</a:t>
            </a:r>
          </a:p>
          <a:p>
            <a:pPr>
              <a:defRPr/>
            </a:pPr>
            <a:r>
              <a:rPr lang="en-US" altLang="en-US" sz="3600" b="0" dirty="0">
                <a:latin typeface="Georgia" panose="02040502050405020303" pitchFamily="18" charset="0"/>
                <a:cs typeface="Times New Roman" panose="02020603050405020304" pitchFamily="18" charset="0"/>
              </a:rPr>
              <a:t>Continued professional development</a:t>
            </a:r>
          </a:p>
          <a:p>
            <a:pPr>
              <a:defRPr/>
            </a:pPr>
            <a:r>
              <a:rPr lang="en-US" altLang="en-US" sz="3600" b="0" dirty="0">
                <a:latin typeface="Georgia" panose="02040502050405020303" pitchFamily="18" charset="0"/>
                <a:cs typeface="Times New Roman" panose="02020603050405020304" pitchFamily="18" charset="0"/>
              </a:rPr>
              <a:t>Team meetings</a:t>
            </a:r>
          </a:p>
          <a:p>
            <a:pPr>
              <a:defRPr/>
            </a:pPr>
            <a:r>
              <a:rPr lang="en-US" altLang="en-US" sz="3600" b="0" dirty="0">
                <a:latin typeface="Georgia" panose="02040502050405020303" pitchFamily="18" charset="0"/>
                <a:cs typeface="Times New Roman" panose="02020603050405020304" pitchFamily="18" charset="0"/>
              </a:rPr>
              <a:t>Staff support</a:t>
            </a:r>
          </a:p>
        </p:txBody>
      </p:sp>
      <p:pic>
        <p:nvPicPr>
          <p:cNvPr id="97284" name="Picture 10"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056" y="3173895"/>
            <a:ext cx="486092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314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defRPr/>
            </a:pPr>
            <a:r>
              <a:rPr lang="en-US" b="0" dirty="0">
                <a:latin typeface="Georgia" panose="02040502050405020303" pitchFamily="18" charset="0"/>
                <a:cs typeface="Times New Roman" panose="02020603050405020304" pitchFamily="18" charset="0"/>
              </a:rPr>
              <a:t>Identifying Teacher Roles</a:t>
            </a:r>
          </a:p>
        </p:txBody>
      </p:sp>
      <p:sp>
        <p:nvSpPr>
          <p:cNvPr id="2" name="Content Placeholder 1">
            <a:extLst>
              <a:ext uri="{FF2B5EF4-FFF2-40B4-BE49-F238E27FC236}">
                <a16:creationId xmlns:a16="http://schemas.microsoft.com/office/drawing/2014/main" id="{1AF6A99B-A4B3-9C45-8114-DD3DADB8DA7D}"/>
              </a:ext>
            </a:extLst>
          </p:cNvPr>
          <p:cNvSpPr>
            <a:spLocks noGrp="1"/>
          </p:cNvSpPr>
          <p:nvPr>
            <p:ph idx="1"/>
          </p:nvPr>
        </p:nvSpPr>
        <p:spPr/>
        <p:txBody>
          <a:bodyPr/>
          <a:lstStyle/>
          <a:p>
            <a:pPr marL="0" indent="0">
              <a:buNone/>
            </a:pPr>
            <a:r>
              <a:rPr lang="en-US" sz="3600" b="0" dirty="0">
                <a:latin typeface="Georgia" panose="02040502050405020303" pitchFamily="18" charset="0"/>
                <a:cs typeface="Times New Roman" panose="02020603050405020304" pitchFamily="18" charset="0"/>
              </a:rPr>
              <a:t>Zone Defense Schedule:</a:t>
            </a:r>
          </a:p>
          <a:p>
            <a:r>
              <a:rPr lang="en-US" sz="3600" b="0" dirty="0">
                <a:latin typeface="Georgia" panose="02040502050405020303" pitchFamily="18" charset="0"/>
                <a:cs typeface="Times New Roman" panose="02020603050405020304" pitchFamily="18" charset="0"/>
              </a:rPr>
              <a:t>Organizes adult roles. </a:t>
            </a:r>
          </a:p>
          <a:p>
            <a:r>
              <a:rPr lang="en-US" sz="3600" b="0" dirty="0">
                <a:latin typeface="Georgia" panose="02040502050405020303" pitchFamily="18" charset="0"/>
                <a:cs typeface="Times New Roman" panose="02020603050405020304" pitchFamily="18" charset="0"/>
              </a:rPr>
              <a:t>Clear responsibilities for each adult.</a:t>
            </a:r>
          </a:p>
          <a:p>
            <a:pPr lvl="1"/>
            <a:r>
              <a:rPr lang="en-US" sz="3600" b="0" dirty="0">
                <a:latin typeface="Georgia" panose="02040502050405020303" pitchFamily="18" charset="0"/>
                <a:cs typeface="Times New Roman" panose="02020603050405020304" pitchFamily="18" charset="0"/>
              </a:rPr>
              <a:t>One adult is in the set-up role.</a:t>
            </a:r>
          </a:p>
          <a:p>
            <a:pPr lvl="1"/>
            <a:r>
              <a:rPr lang="en-US" sz="3600" b="0" dirty="0">
                <a:latin typeface="Georgia" panose="02040502050405020303" pitchFamily="18" charset="0"/>
                <a:cs typeface="Times New Roman" panose="02020603050405020304" pitchFamily="18" charset="0"/>
              </a:rPr>
              <a:t>Other adult(s) focus on learning activities and children.</a:t>
            </a:r>
          </a:p>
          <a:p>
            <a:pPr lvl="1"/>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753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l"/>
            <a:r>
              <a:rPr lang="en-US" altLang="en-US" b="0" dirty="0">
                <a:latin typeface="Georgia" panose="02040502050405020303" pitchFamily="18" charset="0"/>
                <a:cs typeface="Times New Roman" panose="02020603050405020304" pitchFamily="18" charset="0"/>
              </a:rPr>
              <a:t> </a:t>
            </a:r>
            <a:r>
              <a:rPr lang="en-US" altLang="en-US" b="0" dirty="0" smtClean="0">
                <a:latin typeface="Georgia" panose="02040502050405020303" pitchFamily="18" charset="0"/>
                <a:cs typeface="Times New Roman" panose="02020603050405020304" pitchFamily="18" charset="0"/>
              </a:rPr>
              <a:t>Two-Person </a:t>
            </a:r>
            <a:r>
              <a:rPr lang="en-US" altLang="en-US" b="0" dirty="0">
                <a:latin typeface="Georgia" panose="02040502050405020303" pitchFamily="18" charset="0"/>
                <a:cs typeface="Times New Roman" panose="02020603050405020304" pitchFamily="18" charset="0"/>
              </a:rPr>
              <a:t>ZDS </a:t>
            </a:r>
            <a:r>
              <a:rPr lang="en-US" altLang="en-US" b="0" dirty="0" smtClean="0">
                <a:latin typeface="Georgia" panose="02040502050405020303" pitchFamily="18" charset="0"/>
                <a:cs typeface="Times New Roman" panose="02020603050405020304" pitchFamily="18" charset="0"/>
              </a:rPr>
              <a:t>Example</a:t>
            </a:r>
            <a:endParaRPr lang="en-US" altLang="en-US" b="0" dirty="0">
              <a:latin typeface="Georgia" panose="02040502050405020303" pitchFamily="18" charset="0"/>
              <a:cs typeface="Times New Roman" panose="02020603050405020304" pitchFamily="18" charset="0"/>
            </a:endParaRPr>
          </a:p>
        </p:txBody>
      </p:sp>
      <p:graphicFrame>
        <p:nvGraphicFramePr>
          <p:cNvPr id="21507" name="Group 3" descr="Chart with left column with times, second column defining what activities occur during the time and where person one should be and a 3rd column with where and what person 2 should be doing."/>
          <p:cNvGraphicFramePr>
            <a:graphicFrameLocks noGrp="1"/>
          </p:cNvGraphicFramePr>
          <p:nvPr>
            <p:ph idx="1"/>
            <p:extLst>
              <p:ext uri="{D42A27DB-BD31-4B8C-83A1-F6EECF244321}">
                <p14:modId xmlns:p14="http://schemas.microsoft.com/office/powerpoint/2010/main" val="3410972562"/>
              </p:ext>
            </p:extLst>
          </p:nvPr>
        </p:nvGraphicFramePr>
        <p:xfrm>
          <a:off x="702365" y="1690685"/>
          <a:ext cx="9462053" cy="4789623"/>
        </p:xfrm>
        <a:graphic>
          <a:graphicData uri="http://schemas.openxmlformats.org/drawingml/2006/table">
            <a:tbl>
              <a:tblPr firstRow="1">
                <a:tableStyleId>{3C2FFA5D-87B4-456A-9821-1D502468CF0F}</a:tableStyleId>
              </a:tblPr>
              <a:tblGrid>
                <a:gridCol w="2260526">
                  <a:extLst>
                    <a:ext uri="{9D8B030D-6E8A-4147-A177-3AD203B41FA5}">
                      <a16:colId xmlns:a16="http://schemas.microsoft.com/office/drawing/2014/main" val="20000"/>
                    </a:ext>
                  </a:extLst>
                </a:gridCol>
                <a:gridCol w="3579091">
                  <a:extLst>
                    <a:ext uri="{9D8B030D-6E8A-4147-A177-3AD203B41FA5}">
                      <a16:colId xmlns:a16="http://schemas.microsoft.com/office/drawing/2014/main" val="20001"/>
                    </a:ext>
                  </a:extLst>
                </a:gridCol>
                <a:gridCol w="3622436">
                  <a:extLst>
                    <a:ext uri="{9D8B030D-6E8A-4147-A177-3AD203B41FA5}">
                      <a16:colId xmlns:a16="http://schemas.microsoft.com/office/drawing/2014/main" val="20002"/>
                    </a:ext>
                  </a:extLst>
                </a:gridCol>
              </a:tblGrid>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Time</a:t>
                      </a:r>
                      <a:endParaRPr kumimoji="0" lang="en-US" altLang="en-US" sz="1600" b="1" i="0" u="none" strike="noStrike" cap="none" normalizeH="0" baseline="0" dirty="0" smtClean="0">
                        <a:ln>
                          <a:noFill/>
                        </a:ln>
                        <a:solidFill>
                          <a:srgbClr val="000000"/>
                        </a:solidFill>
                        <a:effectLst/>
                        <a:latin typeface="+mj-lt"/>
                      </a:endParaRPr>
                    </a:p>
                  </a:txBody>
                  <a:tcPr marL="107852" marR="107852" marT="45726" marB="45726" anchor="ctr" horzOverflow="overflow"/>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Person 1</a:t>
                      </a:r>
                      <a:endParaRPr kumimoji="0" lang="en-US" altLang="en-US" sz="1600" b="1" i="0" u="none" strike="noStrike" cap="none" normalizeH="0" baseline="0" dirty="0" smtClean="0">
                        <a:ln>
                          <a:noFill/>
                        </a:ln>
                        <a:solidFill>
                          <a:srgbClr val="000000"/>
                        </a:solidFill>
                        <a:effectLst/>
                        <a:latin typeface="+mj-lt"/>
                      </a:endParaRPr>
                    </a:p>
                  </a:txBody>
                  <a:tcPr marL="107852" marR="107852" marT="45726" marB="45726" anchor="ctr" horzOverflow="overflow"/>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smtClean="0">
                          <a:ln>
                            <a:noFill/>
                          </a:ln>
                          <a:effectLst/>
                        </a:rPr>
                        <a:t>Person 2</a:t>
                      </a:r>
                      <a:endParaRPr kumimoji="0" lang="en-US" altLang="en-US" sz="1600" b="1" i="0" u="none" strike="noStrike" cap="none" normalizeH="0" baseline="0" smtClean="0">
                        <a:ln>
                          <a:noFill/>
                        </a:ln>
                        <a:solidFill>
                          <a:srgbClr val="000000"/>
                        </a:solidFill>
                        <a:effectLst/>
                        <a:latin typeface="+mj-lt"/>
                      </a:endParaRPr>
                    </a:p>
                  </a:txBody>
                  <a:tcPr marL="107852" marR="107852" marT="45726" marB="45726" anchor="ctr" horzOverflow="overflow"/>
                </a:tc>
                <a:extLst>
                  <a:ext uri="{0D108BD9-81ED-4DB2-BD59-A6C34878D82A}">
                    <a16:rowId xmlns:a16="http://schemas.microsoft.com/office/drawing/2014/main" val="10000"/>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8:00-8:15</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Arrival</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1"/>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8:15-8:30</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Story</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2"/>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8:30-8:45</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Free Play</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3"/>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8:45-9:00</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Circle</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4"/>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9:00-9:15</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Small Toys</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5"/>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9:15-9:30</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Centers</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6"/>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9:30-9:45</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Centers</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7"/>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9:45-10:00</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Snack</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8"/>
                  </a:ext>
                </a:extLst>
              </a:tr>
              <a:tr h="635077">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10:00-10:45</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Bathroom and Outside/Hallway</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9"/>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10:45-11:00</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Music</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10"/>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11:00-11:15</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Set Up</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rPr>
                        <a:t>Art</a:t>
                      </a:r>
                      <a:endParaRPr kumimoji="0" lang="en-US" altLang="en-US" sz="1600" b="0" i="0" u="none" strike="noStrike" cap="none" normalizeH="0" baseline="0" dirty="0" smtClean="0">
                        <a:ln>
                          <a:noFill/>
                        </a:ln>
                        <a:solidFill>
                          <a:srgbClr val="000000"/>
                        </a:solidFill>
                        <a:effectLst/>
                        <a:latin typeface="+mj-lt"/>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653255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b="0" dirty="0">
                <a:latin typeface="Georgia" panose="02040502050405020303" pitchFamily="18" charset="0"/>
                <a:cs typeface="Times New Roman" panose="02020603050405020304" pitchFamily="18" charset="0"/>
              </a:rPr>
              <a:t>Planning for Learning</a:t>
            </a:r>
          </a:p>
        </p:txBody>
      </p:sp>
      <p:sp>
        <p:nvSpPr>
          <p:cNvPr id="90115" name="Rectangle 3"/>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Number of children</a:t>
            </a:r>
          </a:p>
          <a:p>
            <a:pPr>
              <a:defRPr/>
            </a:pPr>
            <a:r>
              <a:rPr lang="en-US" altLang="en-US" sz="3600" b="0" dirty="0">
                <a:latin typeface="Georgia" panose="02040502050405020303" pitchFamily="18" charset="0"/>
                <a:cs typeface="Times New Roman" panose="02020603050405020304" pitchFamily="18" charset="0"/>
              </a:rPr>
              <a:t>Characteristics of the children</a:t>
            </a:r>
          </a:p>
          <a:p>
            <a:pPr>
              <a:defRPr/>
            </a:pPr>
            <a:r>
              <a:rPr lang="en-US" altLang="en-US" sz="3600" b="0" dirty="0">
                <a:latin typeface="Georgia" panose="02040502050405020303" pitchFamily="18" charset="0"/>
                <a:cs typeface="Times New Roman" panose="02020603050405020304" pitchFamily="18" charset="0"/>
              </a:rPr>
              <a:t>Needs of all children</a:t>
            </a:r>
          </a:p>
          <a:p>
            <a:pPr>
              <a:defRPr/>
            </a:pPr>
            <a:r>
              <a:rPr lang="en-US" altLang="en-US" sz="3600" b="0" dirty="0">
                <a:latin typeface="Georgia" panose="02040502050405020303" pitchFamily="18" charset="0"/>
                <a:cs typeface="Times New Roman" panose="02020603050405020304" pitchFamily="18" charset="0"/>
              </a:rPr>
              <a:t>Same-aged peers</a:t>
            </a:r>
          </a:p>
        </p:txBody>
      </p:sp>
      <p:pic>
        <p:nvPicPr>
          <p:cNvPr id="103429" name="Picture 1" descr="Two children at a table, one with adaptive equipment; another child at a easel.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63926"/>
            <a:ext cx="3733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3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latin typeface="Georgia" panose="02040502050405020303" pitchFamily="18" charset="0"/>
                <a:cs typeface="Times New Roman" panose="02020603050405020304" pitchFamily="18" charset="0"/>
              </a:rPr>
              <a:t>Environments</a:t>
            </a:r>
          </a:p>
        </p:txBody>
      </p:sp>
      <p:sp>
        <p:nvSpPr>
          <p:cNvPr id="3" name="Content Placeholder 2"/>
          <p:cNvSpPr>
            <a:spLocks noGrp="1"/>
          </p:cNvSpPr>
          <p:nvPr>
            <p:ph idx="1"/>
          </p:nvPr>
        </p:nvSpPr>
        <p:spPr/>
        <p:txBody>
          <a:bodyPr>
            <a:noAutofit/>
          </a:bodyPr>
          <a:lstStyle/>
          <a:p>
            <a:pPr>
              <a:defRPr/>
            </a:pPr>
            <a:r>
              <a:rPr lang="en-US" altLang="en-US" sz="3600" dirty="0">
                <a:latin typeface="Georgia" panose="02040502050405020303" pitchFamily="18" charset="0"/>
                <a:cs typeface="Times New Roman" panose="02020603050405020304" pitchFamily="18" charset="0"/>
              </a:rPr>
              <a:t>Provide children with information</a:t>
            </a:r>
          </a:p>
          <a:p>
            <a:pPr>
              <a:defRPr/>
            </a:pPr>
            <a:r>
              <a:rPr lang="en-US" altLang="en-US" sz="3600" dirty="0" smtClean="0">
                <a:latin typeface="Georgia" panose="02040502050405020303" pitchFamily="18" charset="0"/>
                <a:cs typeface="Times New Roman" panose="02020603050405020304" pitchFamily="18" charset="0"/>
              </a:rPr>
              <a:t>What kind </a:t>
            </a:r>
            <a:r>
              <a:rPr lang="en-US" altLang="en-US" sz="3600" dirty="0">
                <a:latin typeface="Georgia" panose="02040502050405020303" pitchFamily="18" charset="0"/>
                <a:cs typeface="Times New Roman" panose="02020603050405020304" pitchFamily="18" charset="0"/>
              </a:rPr>
              <a:t>of message do you want to send</a:t>
            </a:r>
            <a:r>
              <a:rPr lang="en-US" altLang="en-US" sz="3600" dirty="0" smtClean="0">
                <a:latin typeface="Georgia" panose="02040502050405020303" pitchFamily="18" charset="0"/>
                <a:cs typeface="Times New Roman" panose="02020603050405020304" pitchFamily="18" charset="0"/>
              </a:rPr>
              <a:t>?</a:t>
            </a:r>
          </a:p>
          <a:p>
            <a:pPr>
              <a:defRPr/>
            </a:pPr>
            <a:endParaRPr lang="en-US" altLang="en-US" sz="3600" dirty="0">
              <a:latin typeface="Georgia" panose="02040502050405020303" pitchFamily="18" charset="0"/>
              <a:cs typeface="Times New Roman" panose="02020603050405020304" pitchFamily="18" charset="0"/>
            </a:endParaRPr>
          </a:p>
          <a:p>
            <a:pPr>
              <a:defRPr/>
            </a:pPr>
            <a:endParaRPr lang="en-US" altLang="en-US" sz="3600" dirty="0">
              <a:latin typeface="Georgia" panose="02040502050405020303" pitchFamily="18" charset="0"/>
              <a:cs typeface="Times New Roman" panose="02020603050405020304" pitchFamily="18" charset="0"/>
            </a:endParaRPr>
          </a:p>
        </p:txBody>
      </p:sp>
      <p:pic>
        <p:nvPicPr>
          <p:cNvPr id="6" name="Picture 5" descr="&quot;&quot;"/>
          <p:cNvPicPr>
            <a:picLocks noChangeAspect="1" noChangeArrowheads="1"/>
          </p:cNvPicPr>
          <p:nvPr/>
        </p:nvPicPr>
        <p:blipFill>
          <a:blip r:embed="rId3"/>
          <a:srcRect/>
          <a:stretch>
            <a:fillRect/>
          </a:stretch>
        </p:blipFill>
        <p:spPr bwMode="auto">
          <a:xfrm>
            <a:off x="3302000" y="3086100"/>
            <a:ext cx="5410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2445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algn="l"/>
            <a:r>
              <a:rPr lang="en-US" b="0" dirty="0" smtClean="0">
                <a:latin typeface="Georgia" panose="02040502050405020303" pitchFamily="18" charset="0"/>
                <a:cs typeface="Times New Roman" panose="02020603050405020304" pitchFamily="18" charset="0"/>
                <a:hlinkClick r:id="rId3"/>
              </a:rPr>
              <a:t>Environmental </a:t>
            </a:r>
            <a:r>
              <a:rPr lang="en-US" b="0" dirty="0">
                <a:latin typeface="Georgia" panose="02040502050405020303" pitchFamily="18" charset="0"/>
                <a:cs typeface="Times New Roman" panose="02020603050405020304" pitchFamily="18" charset="0"/>
                <a:hlinkClick r:id="rId3"/>
              </a:rPr>
              <a:t>Adaptations Checklist</a:t>
            </a:r>
            <a:r>
              <a:rPr lang="en-US" b="0" dirty="0">
                <a:latin typeface="Georgia" panose="02040502050405020303" pitchFamily="18" charset="0"/>
                <a:cs typeface="Times New Roman" panose="02020603050405020304" pitchFamily="18" charset="0"/>
              </a:rPr>
              <a:t/>
            </a:r>
            <a:br>
              <a:rPr lang="en-US" b="0" dirty="0">
                <a:latin typeface="Georgia" panose="02040502050405020303" pitchFamily="18" charset="0"/>
                <a:cs typeface="Times New Roman" panose="02020603050405020304" pitchFamily="18" charset="0"/>
              </a:rPr>
            </a:br>
            <a:endParaRPr lang="en-US" altLang="en-US" b="0" dirty="0">
              <a:latin typeface="Georgia" panose="02040502050405020303" pitchFamily="18" charset="0"/>
              <a:cs typeface="Times New Roman" panose="02020603050405020304" pitchFamily="18" charset="0"/>
            </a:endParaRPr>
          </a:p>
        </p:txBody>
      </p:sp>
      <p:pic>
        <p:nvPicPr>
          <p:cNvPr id="2" name="Content Placeholder 1" descr="Environmental Adaptation checklist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3904735" y="1162503"/>
            <a:ext cx="3870665" cy="501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432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nchor="ctr">
            <a:normAutofit/>
          </a:bodyPr>
          <a:lstStyle/>
          <a:p>
            <a:pPr algn="l">
              <a:defRPr/>
            </a:pPr>
            <a:r>
              <a:rPr lang="en-US" sz="4000" b="0" dirty="0">
                <a:latin typeface="Georgia" panose="02040502050405020303" pitchFamily="18" charset="0"/>
                <a:cs typeface="Times New Roman" panose="02020603050405020304" pitchFamily="18" charset="0"/>
              </a:rPr>
              <a:t>Putting It All </a:t>
            </a:r>
            <a:r>
              <a:rPr lang="en-US" sz="4400" b="0" dirty="0">
                <a:latin typeface="Georgia" panose="02040502050405020303" pitchFamily="18" charset="0"/>
                <a:cs typeface="Times New Roman" panose="02020603050405020304" pitchFamily="18" charset="0"/>
              </a:rPr>
              <a:t>Together</a:t>
            </a:r>
          </a:p>
        </p:txBody>
      </p:sp>
      <p:pic>
        <p:nvPicPr>
          <p:cNvPr id="104451" name="Picture 1" descr="A sketch of a classroom clearly shows the placement of furniture and learning centers in the classroom. ">
            <a:extLst>
              <a:ext uri="{FF2B5EF4-FFF2-40B4-BE49-F238E27FC236}">
                <a16:creationId xmlns:a16="http://schemas.microsoft.com/office/drawing/2014/main" id="{2CF6352D-F582-FD4F-A833-BBE0995824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32113" y="2090994"/>
            <a:ext cx="3686175" cy="350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EA2E330-AC5B-E749-B8CE-6173032EA56F}"/>
              </a:ext>
            </a:extLst>
          </p:cNvPr>
          <p:cNvSpPr>
            <a:spLocks noGrp="1"/>
          </p:cNvSpPr>
          <p:nvPr>
            <p:ph sz="half" idx="2"/>
          </p:nvPr>
        </p:nvSpPr>
        <p:spPr/>
        <p:txBody>
          <a:bodyPr>
            <a:normAutofit/>
          </a:bodyPr>
          <a:lstStyle/>
          <a:p>
            <a:pPr>
              <a:defRPr/>
            </a:pPr>
            <a:endParaRPr lang="en-US" sz="3600" b="0" dirty="0">
              <a:latin typeface="Georgia" panose="02040502050405020303" pitchFamily="18" charset="0"/>
              <a:ea typeface="+mj-ea"/>
              <a:cs typeface="Times New Roman" panose="02020603050405020304" pitchFamily="18" charset="0"/>
            </a:endParaRPr>
          </a:p>
          <a:p>
            <a:pPr marL="0" indent="0">
              <a:buNone/>
              <a:defRPr/>
            </a:pPr>
            <a:r>
              <a:rPr lang="en-US" sz="3600" b="0" dirty="0">
                <a:latin typeface="Georgia" panose="02040502050405020303" pitchFamily="18" charset="0"/>
                <a:ea typeface="+mj-ea"/>
                <a:cs typeface="Times New Roman" panose="02020603050405020304" pitchFamily="18" charset="0"/>
              </a:rPr>
              <a:t>What would you change, if anything, about your classroom environment?</a:t>
            </a: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763770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38200" y="125731"/>
            <a:ext cx="10515600" cy="560069"/>
          </a:xfrm>
        </p:spPr>
        <p:txBody>
          <a:bodyPr>
            <a:normAutofit fontScale="90000"/>
          </a:bodyPr>
          <a:lstStyle/>
          <a:p>
            <a:pPr algn="ctr"/>
            <a:r>
              <a:rPr lang="en-US" altLang="en-US" b="0" dirty="0">
                <a:latin typeface="Georgia" panose="02040502050405020303" pitchFamily="18" charset="0"/>
                <a:cs typeface="Times New Roman" panose="02020603050405020304" pitchFamily="18" charset="0"/>
              </a:rPr>
              <a:t>Resources</a:t>
            </a:r>
          </a:p>
        </p:txBody>
      </p:sp>
      <p:sp>
        <p:nvSpPr>
          <p:cNvPr id="52227" name="Content Placeholder 2"/>
          <p:cNvSpPr>
            <a:spLocks noGrp="1"/>
          </p:cNvSpPr>
          <p:nvPr>
            <p:ph idx="1"/>
          </p:nvPr>
        </p:nvSpPr>
        <p:spPr>
          <a:xfrm>
            <a:off x="838200" y="834389"/>
            <a:ext cx="10515600" cy="5349241"/>
          </a:xfrm>
        </p:spPr>
        <p:txBody>
          <a:bodyPr>
            <a:normAutofit fontScale="92500" lnSpcReduction="10000"/>
          </a:bodyPr>
          <a:lstStyle/>
          <a:p>
            <a:pPr>
              <a:lnSpc>
                <a:spcPct val="100000"/>
              </a:lnSpc>
              <a:buFont typeface="Times" charset="0"/>
              <a:buChar char="•"/>
              <a:defRPr/>
            </a:pPr>
            <a:r>
              <a:rPr lang="en-US" altLang="en-US" b="0" dirty="0">
                <a:latin typeface="Georgia" panose="02040502050405020303" pitchFamily="18" charset="0"/>
                <a:cs typeface="Times New Roman" panose="02020603050405020304" pitchFamily="18" charset="0"/>
              </a:rPr>
              <a:t>Cryer, D., Harms, T., &amp; Riley, C. (2003). </a:t>
            </a:r>
            <a:r>
              <a:rPr lang="en-US" altLang="en-US" b="0" i="1" dirty="0">
                <a:latin typeface="Georgia" panose="02040502050405020303" pitchFamily="18" charset="0"/>
                <a:cs typeface="Times New Roman" panose="02020603050405020304" pitchFamily="18" charset="0"/>
              </a:rPr>
              <a:t>All about the ECERS-R</a:t>
            </a:r>
            <a:r>
              <a:rPr lang="en-US" altLang="en-US" b="0" dirty="0">
                <a:latin typeface="Georgia" panose="02040502050405020303" pitchFamily="18" charset="0"/>
                <a:cs typeface="Times New Roman" panose="02020603050405020304" pitchFamily="18" charset="0"/>
              </a:rPr>
              <a:t>. Lewisville, NC: Kaplan.</a:t>
            </a:r>
          </a:p>
          <a:p>
            <a:pPr>
              <a:lnSpc>
                <a:spcPct val="100000"/>
              </a:lnSpc>
              <a:buFont typeface="Times" charset="0"/>
              <a:buChar char="•"/>
              <a:defRPr/>
            </a:pPr>
            <a:endParaRPr lang="en-US" altLang="en-US" b="0" dirty="0">
              <a:latin typeface="Georgia" panose="02040502050405020303" pitchFamily="18" charset="0"/>
              <a:cs typeface="Times New Roman" panose="02020603050405020304" pitchFamily="18" charset="0"/>
            </a:endParaRPr>
          </a:p>
          <a:p>
            <a:pPr>
              <a:lnSpc>
                <a:spcPct val="100000"/>
              </a:lnSpc>
              <a:buFont typeface="Times" charset="0"/>
              <a:buChar char="•"/>
              <a:defRPr/>
            </a:pPr>
            <a:r>
              <a:rPr lang="en-US" altLang="en-US" b="0" dirty="0">
                <a:latin typeface="Georgia" panose="02040502050405020303" pitchFamily="18" charset="0"/>
                <a:cs typeface="Times New Roman" panose="02020603050405020304" pitchFamily="18" charset="0"/>
              </a:rPr>
              <a:t>Grisham-Brown, J., </a:t>
            </a:r>
            <a:r>
              <a:rPr lang="en-US" altLang="en-US" b="0" dirty="0" err="1">
                <a:latin typeface="Georgia" panose="02040502050405020303" pitchFamily="18" charset="0"/>
                <a:cs typeface="Times New Roman" panose="02020603050405020304" pitchFamily="18" charset="0"/>
              </a:rPr>
              <a:t>Hemmeter</a:t>
            </a:r>
            <a:r>
              <a:rPr lang="en-US" altLang="en-US" b="0" dirty="0">
                <a:latin typeface="Georgia" panose="02040502050405020303" pitchFamily="18" charset="0"/>
                <a:cs typeface="Times New Roman" panose="02020603050405020304" pitchFamily="18" charset="0"/>
              </a:rPr>
              <a:t>, M.L., &amp; </a:t>
            </a:r>
            <a:r>
              <a:rPr lang="en-US" altLang="en-US" b="0" dirty="0" err="1">
                <a:latin typeface="Georgia" panose="02040502050405020303" pitchFamily="18" charset="0"/>
                <a:cs typeface="Times New Roman" panose="02020603050405020304" pitchFamily="18" charset="0"/>
              </a:rPr>
              <a:t>Pretti-Frontczak</a:t>
            </a:r>
            <a:r>
              <a:rPr lang="en-US" altLang="en-US" b="0" dirty="0">
                <a:latin typeface="Georgia" panose="02040502050405020303" pitchFamily="18" charset="0"/>
                <a:cs typeface="Times New Roman" panose="02020603050405020304" pitchFamily="18" charset="0"/>
              </a:rPr>
              <a:t>, K. (2017). </a:t>
            </a:r>
            <a:r>
              <a:rPr lang="en-US" altLang="en-US" b="0" i="1" dirty="0">
                <a:latin typeface="Georgia" panose="02040502050405020303" pitchFamily="18" charset="0"/>
                <a:cs typeface="Times New Roman" panose="02020603050405020304" pitchFamily="18" charset="0"/>
              </a:rPr>
              <a:t>Blended practices for teaching young children in inclusive settings (2</a:t>
            </a:r>
            <a:r>
              <a:rPr lang="en-US" altLang="en-US" b="0" i="1" baseline="30000" dirty="0">
                <a:latin typeface="Georgia" panose="02040502050405020303" pitchFamily="18" charset="0"/>
                <a:cs typeface="Times New Roman" panose="02020603050405020304" pitchFamily="18" charset="0"/>
              </a:rPr>
              <a:t>nd</a:t>
            </a:r>
            <a:r>
              <a:rPr lang="en-US" altLang="en-US" b="0" i="1" dirty="0">
                <a:latin typeface="Georgia" panose="02040502050405020303" pitchFamily="18" charset="0"/>
                <a:cs typeface="Times New Roman" panose="02020603050405020304" pitchFamily="18" charset="0"/>
              </a:rPr>
              <a:t> ed.)</a:t>
            </a:r>
            <a:r>
              <a:rPr lang="en-US" altLang="en-US" b="0" dirty="0">
                <a:latin typeface="Georgia" panose="02040502050405020303" pitchFamily="18" charset="0"/>
                <a:cs typeface="Times New Roman" panose="02020603050405020304" pitchFamily="18" charset="0"/>
              </a:rPr>
              <a:t>. Baltimore: Paul H. Brookes.</a:t>
            </a:r>
          </a:p>
          <a:p>
            <a:pPr>
              <a:lnSpc>
                <a:spcPct val="100000"/>
              </a:lnSpc>
              <a:buFont typeface="Times" charset="0"/>
              <a:buChar char="•"/>
              <a:defRPr/>
            </a:pPr>
            <a:endParaRPr lang="en-US" altLang="en-US" b="0" dirty="0">
              <a:latin typeface="Georgia" panose="02040502050405020303" pitchFamily="18" charset="0"/>
              <a:cs typeface="Times New Roman" panose="02020603050405020304" pitchFamily="18" charset="0"/>
            </a:endParaRPr>
          </a:p>
          <a:p>
            <a:pPr>
              <a:lnSpc>
                <a:spcPct val="100000"/>
              </a:lnSpc>
              <a:defRPr/>
            </a:pPr>
            <a:r>
              <a:rPr lang="en-US" altLang="en-US" b="0" dirty="0">
                <a:latin typeface="Georgia" panose="02040502050405020303" pitchFamily="18" charset="0"/>
                <a:cs typeface="Times New Roman" panose="02020603050405020304" pitchFamily="18" charset="0"/>
              </a:rPr>
              <a:t>Harms, T., Clifford, R.M., &amp; Cryer, D. (2015). </a:t>
            </a:r>
            <a:r>
              <a:rPr lang="en-US" altLang="en-US" b="0" i="1" dirty="0">
                <a:latin typeface="Georgia" panose="02040502050405020303" pitchFamily="18" charset="0"/>
                <a:cs typeface="Times New Roman" panose="02020603050405020304" pitchFamily="18" charset="0"/>
              </a:rPr>
              <a:t>Early childhood environment rating scale</a:t>
            </a:r>
            <a:r>
              <a:rPr lang="en-US" altLang="en-US" b="0" dirty="0">
                <a:latin typeface="Georgia" panose="02040502050405020303" pitchFamily="18" charset="0"/>
                <a:cs typeface="Times New Roman" panose="02020603050405020304" pitchFamily="18" charset="0"/>
              </a:rPr>
              <a:t> (3</a:t>
            </a:r>
            <a:r>
              <a:rPr lang="en-US" altLang="en-US" b="0" baseline="30000" dirty="0">
                <a:latin typeface="Georgia" panose="02040502050405020303" pitchFamily="18" charset="0"/>
                <a:cs typeface="Times New Roman" panose="02020603050405020304" pitchFamily="18" charset="0"/>
              </a:rPr>
              <a:t>rd</a:t>
            </a:r>
            <a:r>
              <a:rPr lang="en-US" altLang="en-US" b="0" dirty="0">
                <a:latin typeface="Georgia" panose="02040502050405020303" pitchFamily="18" charset="0"/>
                <a:cs typeface="Times New Roman" panose="02020603050405020304" pitchFamily="18" charset="0"/>
              </a:rPr>
              <a:t> ed.). New York: Teachers College Press</a:t>
            </a:r>
          </a:p>
          <a:p>
            <a:pPr marL="0" indent="0">
              <a:lnSpc>
                <a:spcPct val="100000"/>
              </a:lnSpc>
              <a:buNone/>
              <a:defRPr/>
            </a:pPr>
            <a:endParaRPr lang="en-US" altLang="en-US" b="0" dirty="0">
              <a:latin typeface="Georgia" panose="02040502050405020303" pitchFamily="18" charset="0"/>
              <a:cs typeface="Times New Roman" panose="02020603050405020304" pitchFamily="18" charset="0"/>
            </a:endParaRPr>
          </a:p>
          <a:p>
            <a:pPr>
              <a:lnSpc>
                <a:spcPct val="100000"/>
              </a:lnSpc>
              <a:defRPr/>
            </a:pPr>
            <a:r>
              <a:rPr lang="en-US" altLang="en-US" dirty="0">
                <a:latin typeface="Georgia" panose="02040502050405020303" pitchFamily="18" charset="0"/>
                <a:cs typeface="Times New Roman" panose="02020603050405020304" pitchFamily="18" charset="0"/>
              </a:rPr>
              <a:t>Johnson, J., </a:t>
            </a:r>
            <a:r>
              <a:rPr lang="en-US" altLang="en-US" dirty="0" err="1">
                <a:latin typeface="Georgia" panose="02040502050405020303" pitchFamily="18" charset="0"/>
                <a:cs typeface="Times New Roman" panose="02020603050405020304" pitchFamily="18" charset="0"/>
              </a:rPr>
              <a:t>Rahn</a:t>
            </a:r>
            <a:r>
              <a:rPr lang="en-US" altLang="en-US" dirty="0">
                <a:latin typeface="Georgia" panose="02040502050405020303" pitchFamily="18" charset="0"/>
                <a:cs typeface="Times New Roman" panose="02020603050405020304" pitchFamily="18" charset="0"/>
              </a:rPr>
              <a:t>, N.L., &amp; Bricker, D. (2015). </a:t>
            </a:r>
            <a:r>
              <a:rPr lang="en-US" altLang="en-US" i="1" dirty="0">
                <a:latin typeface="Georgia" panose="02040502050405020303" pitchFamily="18" charset="0"/>
                <a:cs typeface="Times New Roman" panose="02020603050405020304" pitchFamily="18" charset="0"/>
              </a:rPr>
              <a:t>An activity-based approach to early intervention</a:t>
            </a:r>
            <a:r>
              <a:rPr lang="en-US" altLang="en-US" dirty="0">
                <a:latin typeface="Georgia" panose="02040502050405020303" pitchFamily="18" charset="0"/>
                <a:cs typeface="Times New Roman" panose="02020603050405020304" pitchFamily="18" charset="0"/>
              </a:rPr>
              <a:t> (4</a:t>
            </a:r>
            <a:r>
              <a:rPr lang="en-US" altLang="en-US" baseline="30000" dirty="0">
                <a:latin typeface="Georgia" panose="02040502050405020303" pitchFamily="18" charset="0"/>
                <a:cs typeface="Times New Roman" panose="02020603050405020304" pitchFamily="18" charset="0"/>
              </a:rPr>
              <a:t>th</a:t>
            </a:r>
            <a:r>
              <a:rPr lang="en-US" altLang="en-US" dirty="0">
                <a:latin typeface="Georgia" panose="02040502050405020303" pitchFamily="18" charset="0"/>
                <a:cs typeface="Times New Roman" panose="02020603050405020304" pitchFamily="18" charset="0"/>
              </a:rPr>
              <a:t> ed.). Baltimore: Paul H. Brookes.</a:t>
            </a:r>
          </a:p>
          <a:p>
            <a:pPr>
              <a:lnSpc>
                <a:spcPct val="100000"/>
              </a:lnSpc>
              <a:defRPr/>
            </a:pPr>
            <a:endParaRPr lang="en-US" altLang="en-US" sz="3000" b="0" dirty="0">
              <a:latin typeface="Georgia" panose="02040502050405020303" pitchFamily="18" charset="0"/>
              <a:cs typeface="Times New Roman" panose="02020603050405020304" pitchFamily="18" charset="0"/>
            </a:endParaRPr>
          </a:p>
          <a:p>
            <a:pPr>
              <a:lnSpc>
                <a:spcPct val="100000"/>
              </a:lnSpc>
              <a:defRPr/>
            </a:pPr>
            <a:endParaRPr lang="en-US" altLang="en-US" b="0" dirty="0">
              <a:latin typeface="Georgia" panose="02040502050405020303" pitchFamily="18" charset="0"/>
              <a:cs typeface="Times New Roman" panose="02020603050405020304" pitchFamily="18" charset="0"/>
            </a:endParaRPr>
          </a:p>
          <a:p>
            <a:pPr marL="0" indent="0">
              <a:lnSpc>
                <a:spcPct val="100000"/>
              </a:lnSpc>
              <a:buNone/>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28938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838200" y="365125"/>
            <a:ext cx="10515600" cy="880745"/>
          </a:xfrm>
        </p:spPr>
        <p:txBody>
          <a:bodyPr/>
          <a:lstStyle/>
          <a:p>
            <a:pPr algn="ctr"/>
            <a:r>
              <a:rPr lang="en-US" altLang="en-US" b="0" dirty="0">
                <a:latin typeface="Georgia" panose="02040502050405020303" pitchFamily="18" charset="0"/>
                <a:cs typeface="Times New Roman" panose="02020603050405020304" pitchFamily="18" charset="0"/>
              </a:rPr>
              <a:t>Resources </a:t>
            </a:r>
            <a:r>
              <a:rPr lang="en-US" altLang="en-US" sz="3200" b="0" dirty="0">
                <a:latin typeface="Georgia" panose="02040502050405020303" pitchFamily="18" charset="0"/>
                <a:cs typeface="Times New Roman" panose="02020603050405020304" pitchFamily="18" charset="0"/>
              </a:rPr>
              <a:t>(2)</a:t>
            </a:r>
          </a:p>
        </p:txBody>
      </p:sp>
      <p:sp>
        <p:nvSpPr>
          <p:cNvPr id="53251" name="Content Placeholder 2"/>
          <p:cNvSpPr>
            <a:spLocks noGrp="1"/>
          </p:cNvSpPr>
          <p:nvPr>
            <p:ph idx="1"/>
          </p:nvPr>
        </p:nvSpPr>
        <p:spPr>
          <a:xfrm>
            <a:off x="838200" y="1245870"/>
            <a:ext cx="10515600" cy="4796156"/>
          </a:xfrm>
        </p:spPr>
        <p:txBody>
          <a:bodyPr>
            <a:normAutofit fontScale="92500"/>
          </a:bodyPr>
          <a:lstStyle/>
          <a:p>
            <a:pPr>
              <a:buFont typeface="Times" charset="0"/>
              <a:buChar char="•"/>
              <a:defRPr/>
            </a:pPr>
            <a:r>
              <a:rPr lang="en-US" altLang="en-US" dirty="0" err="1">
                <a:latin typeface="Georgia" panose="02040502050405020303" pitchFamily="18" charset="0"/>
                <a:cs typeface="Times New Roman" panose="02020603050405020304" pitchFamily="18" charset="0"/>
              </a:rPr>
              <a:t>Souto</a:t>
            </a:r>
            <a:r>
              <a:rPr lang="en-US" altLang="en-US" dirty="0">
                <a:latin typeface="Georgia" panose="02040502050405020303" pitchFamily="18" charset="0"/>
                <a:cs typeface="Times New Roman" panose="02020603050405020304" pitchFamily="18" charset="0"/>
              </a:rPr>
              <a:t>-Manning, </a:t>
            </a:r>
            <a:r>
              <a:rPr lang="en-US" altLang="en-US" dirty="0" err="1">
                <a:latin typeface="Georgia" panose="02040502050405020303" pitchFamily="18" charset="0"/>
                <a:cs typeface="Times New Roman" panose="02020603050405020304" pitchFamily="18" charset="0"/>
              </a:rPr>
              <a:t>Rabadi-Raol</a:t>
            </a:r>
            <a:r>
              <a:rPr lang="en-US" altLang="en-US" dirty="0">
                <a:latin typeface="Georgia" panose="02040502050405020303" pitchFamily="18" charset="0"/>
                <a:cs typeface="Times New Roman" panose="02020603050405020304" pitchFamily="18" charset="0"/>
              </a:rPr>
              <a:t>, Robinson, Perez. (June, 2019). What Stories Do My Classroom and Its Materials Tell? Preparing Early Childhood Teachers to Engage in Equitable and Inclusive Teaching</a:t>
            </a:r>
            <a:r>
              <a:rPr lang="en-US" altLang="en-US" i="1" dirty="0">
                <a:latin typeface="Georgia" panose="02040502050405020303" pitchFamily="18" charset="0"/>
                <a:cs typeface="Times New Roman" panose="02020603050405020304" pitchFamily="18" charset="0"/>
              </a:rPr>
              <a:t>. DEC Young Exceptional Children</a:t>
            </a:r>
            <a:r>
              <a:rPr lang="en-US" altLang="en-US" dirty="0">
                <a:latin typeface="Georgia" panose="02040502050405020303" pitchFamily="18" charset="0"/>
                <a:cs typeface="Times New Roman" panose="02020603050405020304" pitchFamily="18" charset="0"/>
              </a:rPr>
              <a:t>, 22 (2), 62-73.</a:t>
            </a:r>
            <a:endParaRPr lang="en-US" altLang="en-US" b="0" dirty="0">
              <a:latin typeface="Georgia" panose="02040502050405020303" pitchFamily="18" charset="0"/>
              <a:cs typeface="Times New Roman" panose="02020603050405020304" pitchFamily="18" charset="0"/>
            </a:endParaRPr>
          </a:p>
          <a:p>
            <a:pPr>
              <a:buFont typeface="Times" charset="0"/>
              <a:buChar char="•"/>
              <a:defRPr/>
            </a:pPr>
            <a:endParaRPr lang="en-US" altLang="en-US" b="0" dirty="0">
              <a:latin typeface="Georgia" panose="02040502050405020303" pitchFamily="18" charset="0"/>
              <a:cs typeface="Times New Roman" panose="02020603050405020304" pitchFamily="18" charset="0"/>
            </a:endParaRPr>
          </a:p>
          <a:p>
            <a:pPr>
              <a:buFont typeface="Times" charset="0"/>
              <a:buChar char="•"/>
              <a:defRPr/>
            </a:pPr>
            <a:r>
              <a:rPr lang="en-US" altLang="en-US" b="0" dirty="0" err="1">
                <a:latin typeface="Georgia" panose="02040502050405020303" pitchFamily="18" charset="0"/>
                <a:cs typeface="Times New Roman" panose="02020603050405020304" pitchFamily="18" charset="0"/>
              </a:rPr>
              <a:t>Pretti-Frontczak</a:t>
            </a:r>
            <a:r>
              <a:rPr lang="en-US" altLang="en-US" b="0" dirty="0">
                <a:latin typeface="Georgia" panose="02040502050405020303" pitchFamily="18" charset="0"/>
                <a:cs typeface="Times New Roman" panose="02020603050405020304" pitchFamily="18" charset="0"/>
              </a:rPr>
              <a:t>, K., &amp; Bricker, D. (2004). </a:t>
            </a:r>
            <a:r>
              <a:rPr lang="en-US" altLang="en-US" b="0" i="1" dirty="0">
                <a:latin typeface="Georgia" panose="02040502050405020303" pitchFamily="18" charset="0"/>
                <a:cs typeface="Times New Roman" panose="02020603050405020304" pitchFamily="18" charset="0"/>
              </a:rPr>
              <a:t>An activity-based approach to early intervention</a:t>
            </a:r>
            <a:r>
              <a:rPr lang="en-US" altLang="en-US" b="0" dirty="0">
                <a:latin typeface="Georgia" panose="02040502050405020303" pitchFamily="18" charset="0"/>
                <a:cs typeface="Times New Roman" panose="02020603050405020304" pitchFamily="18" charset="0"/>
              </a:rPr>
              <a:t> (3</a:t>
            </a:r>
            <a:r>
              <a:rPr lang="en-US" altLang="en-US" b="0" baseline="30000" dirty="0">
                <a:latin typeface="Georgia" panose="02040502050405020303" pitchFamily="18" charset="0"/>
                <a:cs typeface="Times New Roman" panose="02020603050405020304" pitchFamily="18" charset="0"/>
              </a:rPr>
              <a:t>rd</a:t>
            </a:r>
            <a:r>
              <a:rPr lang="en-US" altLang="en-US" b="0" dirty="0">
                <a:latin typeface="Georgia" panose="02040502050405020303" pitchFamily="18" charset="0"/>
                <a:cs typeface="Times New Roman" panose="02020603050405020304" pitchFamily="18" charset="0"/>
              </a:rPr>
              <a:t> ed.). Baltimore: Paul H. Brookes.</a:t>
            </a:r>
          </a:p>
          <a:p>
            <a:pPr marL="0" indent="0">
              <a:buNone/>
              <a:defRPr/>
            </a:pPr>
            <a:endParaRPr lang="en-US" altLang="en-US" b="0" dirty="0">
              <a:latin typeface="Georgia" panose="02040502050405020303" pitchFamily="18" charset="0"/>
              <a:cs typeface="Times New Roman" panose="02020603050405020304" pitchFamily="18" charset="0"/>
            </a:endParaRPr>
          </a:p>
          <a:p>
            <a:pPr>
              <a:buFont typeface="Times" charset="0"/>
              <a:buChar char="•"/>
              <a:defRPr/>
            </a:pPr>
            <a:r>
              <a:rPr lang="en-US" altLang="en-US" b="0" dirty="0" err="1">
                <a:latin typeface="Georgia" panose="02040502050405020303" pitchFamily="18" charset="0"/>
                <a:cs typeface="Times New Roman" panose="02020603050405020304" pitchFamily="18" charset="0"/>
              </a:rPr>
              <a:t>Sandall</a:t>
            </a:r>
            <a:r>
              <a:rPr lang="en-US" altLang="en-US" b="0" dirty="0">
                <a:latin typeface="Georgia" panose="02040502050405020303" pitchFamily="18" charset="0"/>
                <a:cs typeface="Times New Roman" panose="02020603050405020304" pitchFamily="18" charset="0"/>
              </a:rPr>
              <a:t>, S.R., &amp; Schwartz, I.S. (2008). </a:t>
            </a:r>
            <a:r>
              <a:rPr lang="en-US" altLang="en-US" b="0" i="1" dirty="0">
                <a:latin typeface="Georgia" panose="02040502050405020303" pitchFamily="18" charset="0"/>
                <a:cs typeface="Times New Roman" panose="02020603050405020304" pitchFamily="18" charset="0"/>
              </a:rPr>
              <a:t>Building blocks for teaching preschoolers with special needs (2</a:t>
            </a:r>
            <a:r>
              <a:rPr lang="en-US" altLang="en-US" b="0" i="1" baseline="30000" dirty="0">
                <a:latin typeface="Georgia" panose="02040502050405020303" pitchFamily="18" charset="0"/>
                <a:cs typeface="Times New Roman" panose="02020603050405020304" pitchFamily="18" charset="0"/>
              </a:rPr>
              <a:t>nd</a:t>
            </a:r>
            <a:r>
              <a:rPr lang="en-US" altLang="en-US" b="0" i="1" dirty="0">
                <a:latin typeface="Georgia" panose="02040502050405020303" pitchFamily="18" charset="0"/>
                <a:cs typeface="Times New Roman" panose="02020603050405020304" pitchFamily="18" charset="0"/>
              </a:rPr>
              <a:t> ed.)</a:t>
            </a:r>
            <a:r>
              <a:rPr lang="en-US" altLang="en-US" b="0" dirty="0">
                <a:latin typeface="Georgia" panose="02040502050405020303" pitchFamily="18" charset="0"/>
                <a:cs typeface="Times New Roman" panose="02020603050405020304" pitchFamily="18" charset="0"/>
              </a:rPr>
              <a:t>. Baltimore: Paul H. Brookes.</a:t>
            </a:r>
          </a:p>
          <a:p>
            <a:pPr>
              <a:buFont typeface="Times" charset="0"/>
              <a:buChar char="•"/>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65917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38200" y="200738"/>
            <a:ext cx="10515600" cy="970515"/>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1</a:t>
            </a:r>
            <a:endParaRPr lang="en-US" altLang="en-US" b="0" dirty="0">
              <a:latin typeface="Georgia" panose="02040502050405020303" pitchFamily="18" charset="0"/>
              <a:cs typeface="Times New Roman" panose="02020603050405020304" pitchFamily="18" charset="0"/>
            </a:endParaRPr>
          </a:p>
        </p:txBody>
      </p:sp>
      <p:sp>
        <p:nvSpPr>
          <p:cNvPr id="96259" name="Rectangle 3"/>
          <p:cNvSpPr>
            <a:spLocks noGrp="1" noChangeArrowheads="1"/>
          </p:cNvSpPr>
          <p:nvPr>
            <p:ph idx="1"/>
          </p:nvPr>
        </p:nvSpPr>
        <p:spPr>
          <a:xfrm>
            <a:off x="315931" y="1000018"/>
            <a:ext cx="11342669" cy="5576628"/>
          </a:xfrm>
        </p:spPr>
        <p:txBody>
          <a:bodyPr>
            <a:noAutofit/>
          </a:bodyPr>
          <a:lstStyle/>
          <a:p>
            <a:pPr marL="457200" indent="-457200" defTabSz="962025">
              <a:lnSpc>
                <a:spcPct val="100000"/>
              </a:lnSpc>
              <a:spcAft>
                <a:spcPct val="20000"/>
              </a:spcAft>
              <a:buFont typeface="Wingdings" panose="05000000000000000000" pitchFamily="2" charset="2"/>
              <a:buChar char=""/>
              <a:defRPr/>
            </a:pPr>
            <a:r>
              <a:rPr lang="en-US" altLang="en-US" sz="2400" b="0" dirty="0">
                <a:latin typeface="Georgia" panose="02040502050405020303" pitchFamily="18" charset="0"/>
                <a:cs typeface="Times New Roman" panose="02020603050405020304" pitchFamily="18" charset="0"/>
                <a:hlinkClick r:id="rId3"/>
              </a:rPr>
              <a:t>Center on the Social and Emotional Foundations for Early Learning (CSEFEL)</a:t>
            </a:r>
            <a:r>
              <a:rPr lang="en-US" altLang="en-US" sz="2400" b="0" dirty="0">
                <a:latin typeface="Georgia" panose="02040502050405020303" pitchFamily="18" charset="0"/>
                <a:cs typeface="Times New Roman" panose="02020603050405020304" pitchFamily="18" charset="0"/>
              </a:rPr>
              <a:t>, Vanderbilt University </a:t>
            </a:r>
            <a:r>
              <a:rPr lang="en-US" altLang="en-US" sz="2400" b="0" dirty="0">
                <a:latin typeface="Georgia" panose="02040502050405020303" pitchFamily="18" charset="0"/>
                <a:cs typeface="Times New Roman" panose="02020603050405020304" pitchFamily="18" charset="0"/>
                <a:hlinkClick r:id="rId3" tooltip="website link"/>
              </a:rPr>
              <a:t>http://</a:t>
            </a:r>
            <a:r>
              <a:rPr lang="en-US" altLang="en-US" sz="2400" b="0" dirty="0" smtClean="0">
                <a:latin typeface="Georgia" panose="02040502050405020303" pitchFamily="18" charset="0"/>
                <a:cs typeface="Times New Roman" panose="02020603050405020304" pitchFamily="18" charset="0"/>
                <a:hlinkClick r:id="rId3" tooltip="website link"/>
              </a:rPr>
              <a:t>csefel.vanderbilt.edu/resources/social_emotional_competence.html</a:t>
            </a:r>
            <a:endParaRPr lang="en-US" altLang="en-US" sz="2400" b="0" dirty="0" smtClean="0">
              <a:latin typeface="Georgia" panose="02040502050405020303" pitchFamily="18" charset="0"/>
              <a:cs typeface="Times New Roman" panose="02020603050405020304" pitchFamily="18" charset="0"/>
            </a:endParaRPr>
          </a:p>
          <a:p>
            <a:pPr marL="457200" indent="-457200" defTabSz="962025">
              <a:lnSpc>
                <a:spcPct val="100000"/>
              </a:lnSpc>
              <a:spcAft>
                <a:spcPct val="20000"/>
              </a:spcAft>
              <a:buFont typeface="Wingdings" panose="05000000000000000000" pitchFamily="2" charset="2"/>
              <a:buChar char=""/>
              <a:defRPr/>
            </a:pPr>
            <a:endParaRPr lang="en-US" altLang="en-US" sz="2400" b="0" dirty="0" smtClean="0">
              <a:latin typeface="Georgia" panose="02040502050405020303" pitchFamily="18" charset="0"/>
              <a:cs typeface="Times New Roman" panose="02020603050405020304" pitchFamily="18" charset="0"/>
            </a:endParaRPr>
          </a:p>
          <a:p>
            <a:pPr marL="457200" indent="-457200" defTabSz="962025">
              <a:lnSpc>
                <a:spcPct val="100000"/>
              </a:lnSpc>
              <a:spcAft>
                <a:spcPct val="20000"/>
              </a:spcAft>
              <a:buFont typeface="Wingdings" panose="05000000000000000000" pitchFamily="2" charset="2"/>
              <a:buChar char=""/>
              <a:defRPr/>
            </a:pPr>
            <a:r>
              <a:rPr lang="en-US" altLang="en-US" sz="2400" dirty="0">
                <a:latin typeface="Georgia" panose="02040502050405020303" pitchFamily="18" charset="0"/>
                <a:cs typeface="Times New Roman" panose="02020603050405020304" pitchFamily="18" charset="0"/>
                <a:hlinkClick r:id="rId4"/>
              </a:rPr>
              <a:t>T</a:t>
            </a:r>
            <a:r>
              <a:rPr lang="en-US" altLang="en-US" sz="2400" b="0" dirty="0" smtClean="0">
                <a:latin typeface="Georgia" panose="02040502050405020303" pitchFamily="18" charset="0"/>
                <a:cs typeface="Times New Roman" panose="02020603050405020304" pitchFamily="18" charset="0"/>
                <a:hlinkClick r:id="rId4"/>
              </a:rPr>
              <a:t>he </a:t>
            </a:r>
            <a:r>
              <a:rPr lang="en-US" altLang="en-US" sz="2400" b="0" dirty="0">
                <a:latin typeface="Georgia" panose="02040502050405020303" pitchFamily="18" charset="0"/>
                <a:cs typeface="Times New Roman" panose="02020603050405020304" pitchFamily="18" charset="0"/>
                <a:hlinkClick r:id="rId4"/>
              </a:rPr>
              <a:t>National Center for Pyramid Model Innovations, University of South Florida </a:t>
            </a:r>
            <a:r>
              <a:rPr lang="en-US" altLang="en-US" sz="2400" b="0" dirty="0">
                <a:latin typeface="Georgia" panose="02040502050405020303" pitchFamily="18" charset="0"/>
                <a:cs typeface="Times New Roman" panose="02020603050405020304" pitchFamily="18" charset="0"/>
                <a:hlinkClick r:id="rId4" tooltip="web link"/>
              </a:rPr>
              <a:t>http://</a:t>
            </a:r>
            <a:r>
              <a:rPr lang="en-US" altLang="en-US" sz="2400" b="0" dirty="0" smtClean="0">
                <a:latin typeface="Georgia" panose="02040502050405020303" pitchFamily="18" charset="0"/>
                <a:cs typeface="Times New Roman" panose="02020603050405020304" pitchFamily="18" charset="0"/>
                <a:hlinkClick r:id="rId4" tooltip="web link"/>
              </a:rPr>
              <a:t>challengingbehavior.cbcs.usf.edu/index.html</a:t>
            </a:r>
            <a:endParaRPr lang="en-US" altLang="en-US" sz="2400" dirty="0">
              <a:latin typeface="Georgia" panose="02040502050405020303" pitchFamily="18" charset="0"/>
              <a:cs typeface="Times New Roman" panose="02020603050405020304" pitchFamily="18" charset="0"/>
            </a:endParaRPr>
          </a:p>
          <a:p>
            <a:pPr marL="457200" indent="-457200" defTabSz="962025">
              <a:lnSpc>
                <a:spcPct val="100000"/>
              </a:lnSpc>
              <a:spcAft>
                <a:spcPct val="20000"/>
              </a:spcAft>
              <a:buFont typeface="Wingdings" panose="05000000000000000000" pitchFamily="2" charset="2"/>
              <a:buChar char=""/>
              <a:defRPr/>
            </a:pPr>
            <a:endParaRPr lang="en-US" altLang="en-US" sz="2400" b="0" dirty="0" smtClean="0">
              <a:latin typeface="Georgia" panose="02040502050405020303" pitchFamily="18" charset="0"/>
              <a:cs typeface="Times New Roman" panose="02020603050405020304" pitchFamily="18" charset="0"/>
            </a:endParaRPr>
          </a:p>
          <a:p>
            <a:pPr>
              <a:buFont typeface="Wingdings" panose="05000000000000000000" pitchFamily="2" charset="2"/>
              <a:buChar char=""/>
              <a:defRPr/>
            </a:pPr>
            <a:r>
              <a:rPr lang="en-US" sz="2400" dirty="0">
                <a:latin typeface="Georgia" panose="02040502050405020303" pitchFamily="18" charset="0"/>
                <a:cs typeface="Times New Roman" panose="02020603050405020304" pitchFamily="18" charset="0"/>
                <a:hlinkClick r:id="rId5"/>
              </a:rPr>
              <a:t>Early Childhood Technical Assistance Center </a:t>
            </a:r>
            <a:endParaRPr lang="en-US" sz="2400" dirty="0">
              <a:latin typeface="Georgia" panose="02040502050405020303" pitchFamily="18" charset="0"/>
              <a:cs typeface="Times New Roman" panose="02020603050405020304" pitchFamily="18" charset="0"/>
            </a:endParaRPr>
          </a:p>
          <a:p>
            <a:pPr>
              <a:buFont typeface="Wingdings" panose="05000000000000000000" pitchFamily="2" charset="2"/>
              <a:buChar char=""/>
              <a:defRPr/>
            </a:pPr>
            <a:endParaRPr lang="en-US" sz="2400" dirty="0">
              <a:latin typeface="Georgia" panose="02040502050405020303" pitchFamily="18" charset="0"/>
              <a:cs typeface="Times New Roman" panose="02020603050405020304" pitchFamily="18" charset="0"/>
            </a:endParaRPr>
          </a:p>
          <a:p>
            <a:pPr>
              <a:buFont typeface="Wingdings" panose="05000000000000000000" pitchFamily="2" charset="2"/>
              <a:buChar char=""/>
              <a:defRPr/>
            </a:pPr>
            <a:r>
              <a:rPr lang="en-US" sz="2400" dirty="0">
                <a:latin typeface="Georgia" panose="02040502050405020303" pitchFamily="18" charset="0"/>
                <a:cs typeface="Times New Roman" panose="02020603050405020304" pitchFamily="18" charset="0"/>
                <a:hlinkClick r:id="rId5" tooltip="web link"/>
              </a:rPr>
              <a:t>http://ectacenter.org/~</a:t>
            </a:r>
            <a:r>
              <a:rPr lang="en-US" sz="2400" dirty="0" smtClean="0">
                <a:latin typeface="Georgia" panose="02040502050405020303" pitchFamily="18" charset="0"/>
                <a:cs typeface="Times New Roman" panose="02020603050405020304" pitchFamily="18" charset="0"/>
                <a:hlinkClick r:id="rId5" tooltip="web link"/>
              </a:rPr>
              <a:t>pdfs/decrp/ENV-4_Environmental_Adaptations_2018.pdf</a:t>
            </a:r>
            <a:endParaRPr lang="en-US" altLang="en-US" sz="2400" b="0" dirty="0">
              <a:latin typeface="Georgia" panose="02040502050405020303" pitchFamily="18" charset="0"/>
              <a:cs typeface="Times New Roman" panose="02020603050405020304" pitchFamily="18" charset="0"/>
            </a:endParaRPr>
          </a:p>
          <a:p>
            <a:pPr marL="457200" lvl="1" indent="-457200" defTabSz="962025">
              <a:lnSpc>
                <a:spcPct val="100000"/>
              </a:lnSpc>
              <a:spcAft>
                <a:spcPts val="25"/>
              </a:spcAft>
              <a:buSzPct val="80000"/>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43279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49923" y="0"/>
            <a:ext cx="10515600" cy="867774"/>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2</a:t>
            </a:r>
            <a:endParaRPr lang="en-US" altLang="en-US" sz="3200" b="0" dirty="0">
              <a:latin typeface="Georgia" panose="02040502050405020303" pitchFamily="18" charset="0"/>
              <a:cs typeface="Times New Roman" panose="02020603050405020304" pitchFamily="18" charset="0"/>
            </a:endParaRPr>
          </a:p>
        </p:txBody>
      </p:sp>
      <p:sp>
        <p:nvSpPr>
          <p:cNvPr id="83971" name="Rectangle 3"/>
          <p:cNvSpPr>
            <a:spLocks noGrp="1" noChangeArrowheads="1"/>
          </p:cNvSpPr>
          <p:nvPr>
            <p:ph idx="1"/>
          </p:nvPr>
        </p:nvSpPr>
        <p:spPr>
          <a:xfrm>
            <a:off x="281354" y="867774"/>
            <a:ext cx="11412218" cy="4810500"/>
          </a:xfrm>
        </p:spPr>
        <p:txBody>
          <a:bodyPr>
            <a:noAutofit/>
          </a:bodyPr>
          <a:lstStyle/>
          <a:p>
            <a:pPr>
              <a:buFont typeface="Wingdings" panose="05000000000000000000" pitchFamily="2" charset="2"/>
              <a:buChar char=""/>
              <a:defRPr/>
            </a:pPr>
            <a:r>
              <a:rPr lang="en-US" sz="2400" dirty="0" smtClean="0">
                <a:latin typeface="Georgia" panose="02040502050405020303" pitchFamily="18" charset="0"/>
                <a:cs typeface="Times New Roman" panose="02020603050405020304" pitchFamily="18" charset="0"/>
              </a:rPr>
              <a:t> </a:t>
            </a:r>
            <a:r>
              <a:rPr lang="en-US" sz="2400" dirty="0">
                <a:latin typeface="Georgia" panose="02040502050405020303" pitchFamily="18" charset="0"/>
                <a:cs typeface="Times New Roman" panose="02020603050405020304" pitchFamily="18" charset="0"/>
                <a:hlinkClick r:id="rId2"/>
              </a:rPr>
              <a:t>The Iris Center </a:t>
            </a:r>
            <a:r>
              <a:rPr lang="en-US" sz="2400" dirty="0">
                <a:latin typeface="Georgia" panose="02040502050405020303" pitchFamily="18" charset="0"/>
                <a:cs typeface="Times New Roman" panose="02020603050405020304" pitchFamily="18" charset="0"/>
                <a:hlinkClick r:id="rId2" tooltip="web link"/>
              </a:rPr>
              <a:t>http://iris.peabody.vanderbilt.edu</a:t>
            </a:r>
            <a:endParaRPr lang="en-US" sz="240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pitchFamily="2" charset="2"/>
              <a:buChar char=":"/>
              <a:defRPr/>
            </a:pPr>
            <a:endParaRPr lang="en-US" altLang="en-US" b="0" dirty="0" smtClean="0">
              <a:latin typeface="Georgia" panose="02040502050405020303" pitchFamily="18" charset="0"/>
              <a:cs typeface="Times New Roman" panose="02020603050405020304" pitchFamily="18" charset="0"/>
              <a:hlinkClick r:id="rId3" tooltip="web link"/>
            </a:endParaRPr>
          </a:p>
          <a:p>
            <a:pPr marL="457200" lvl="1" indent="-457200">
              <a:lnSpc>
                <a:spcPct val="100000"/>
              </a:lnSpc>
              <a:buSzPct val="80000"/>
              <a:buFont typeface="Wingdings" pitchFamily="2" charset="2"/>
              <a:buChar char=":"/>
              <a:defRPr/>
            </a:pPr>
            <a:r>
              <a:rPr lang="en-US" altLang="en-US" b="0" dirty="0" smtClean="0">
                <a:latin typeface="Georgia" panose="02040502050405020303" pitchFamily="18" charset="0"/>
                <a:cs typeface="Times New Roman" panose="02020603050405020304" pitchFamily="18" charset="0"/>
                <a:hlinkClick r:id="rId3" tooltip="web link"/>
              </a:rPr>
              <a:t>www.do2learn.com </a:t>
            </a:r>
            <a:endParaRPr lang="en-US" altLang="en-US" b="0" dirty="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r>
              <a:rPr lang="en-US" altLang="en-US" sz="2400" b="0" dirty="0">
                <a:latin typeface="Georgia" panose="02040502050405020303" pitchFamily="18" charset="0"/>
                <a:cs typeface="Times New Roman" panose="02020603050405020304" pitchFamily="18" charset="0"/>
              </a:rPr>
              <a:t> FREE line drawings, task strips, etc. for </a:t>
            </a:r>
            <a:r>
              <a:rPr lang="en-US" altLang="en-US" sz="2400" b="0" dirty="0" smtClean="0">
                <a:latin typeface="Georgia" panose="02040502050405020303" pitchFamily="18" charset="0"/>
                <a:cs typeface="Times New Roman" panose="02020603050405020304" pitchFamily="18" charset="0"/>
              </a:rPr>
              <a:t>visuals</a:t>
            </a:r>
          </a:p>
          <a:p>
            <a:pPr marL="640080" lvl="2">
              <a:lnSpc>
                <a:spcPct val="100000"/>
              </a:lnSpc>
              <a:buClr>
                <a:schemeClr val="tx2"/>
              </a:buClr>
              <a:buSzPct val="85000"/>
              <a:buFont typeface="Wingdings" panose="05000000000000000000" pitchFamily="2" charset="2"/>
              <a:buChar char="8"/>
              <a:defRPr/>
            </a:pPr>
            <a:endParaRPr lang="en-US" altLang="en-US" sz="2400" b="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pitchFamily="2" charset="2"/>
              <a:buChar char=":"/>
              <a:defRPr/>
            </a:pPr>
            <a:r>
              <a:rPr lang="en-US" altLang="en-US" b="0" dirty="0">
                <a:latin typeface="Georgia" panose="02040502050405020303" pitchFamily="18" charset="0"/>
                <a:cs typeface="Times New Roman" panose="02020603050405020304" pitchFamily="18" charset="0"/>
              </a:rPr>
              <a:t> </a:t>
            </a:r>
            <a:r>
              <a:rPr lang="en-US" altLang="en-US" b="0" dirty="0">
                <a:latin typeface="Georgia" panose="02040502050405020303" pitchFamily="18" charset="0"/>
                <a:cs typeface="Times New Roman" panose="02020603050405020304" pitchFamily="18" charset="0"/>
                <a:hlinkClick r:id="rId4" tooltip="web link"/>
              </a:rPr>
              <a:t>www.4teachers.org</a:t>
            </a:r>
            <a:endParaRPr lang="en-US" altLang="en-US" b="0" dirty="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r>
              <a:rPr lang="en-US" altLang="en-US" sz="2400" b="0" dirty="0">
                <a:latin typeface="Georgia" panose="02040502050405020303" pitchFamily="18" charset="0"/>
                <a:cs typeface="Times New Roman" panose="02020603050405020304" pitchFamily="18" charset="0"/>
              </a:rPr>
              <a:t> </a:t>
            </a:r>
            <a:r>
              <a:rPr lang="en-US" altLang="en-US" sz="2400" b="0" dirty="0">
                <a:latin typeface="Georgia" panose="02040502050405020303" pitchFamily="18" charset="0"/>
                <a:cs typeface="Times New Roman" panose="02020603050405020304" pitchFamily="18" charset="0"/>
                <a:hlinkClick r:id="rId4"/>
              </a:rPr>
              <a:t>Design a classroom, integrate technology into your classroom by offering online tools and resources. This site helps teachers locate and create ready-to-use Web lessons, quizzes, rubrics, and classroom calendars. There are also tools for student </a:t>
            </a:r>
            <a:r>
              <a:rPr lang="en-US" altLang="en-US" sz="2400" b="0" dirty="0" smtClean="0">
                <a:latin typeface="Georgia" panose="02040502050405020303" pitchFamily="18" charset="0"/>
                <a:cs typeface="Times New Roman" panose="02020603050405020304" pitchFamily="18" charset="0"/>
                <a:hlinkClick r:id="rId4"/>
              </a:rPr>
              <a:t>use </a:t>
            </a:r>
            <a:endParaRPr lang="en-US" altLang="en-US" sz="2400" b="0" dirty="0" smtClean="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endParaRPr lang="en-US" altLang="en-US" sz="2400" b="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pitchFamily="2" charset="2"/>
              <a:buChar char=":"/>
              <a:defRPr/>
            </a:pPr>
            <a:r>
              <a:rPr lang="en-US" altLang="en-US" b="0" dirty="0">
                <a:latin typeface="Georgia" panose="02040502050405020303" pitchFamily="18" charset="0"/>
                <a:cs typeface="Times New Roman" panose="02020603050405020304" pitchFamily="18" charset="0"/>
              </a:rPr>
              <a:t> </a:t>
            </a:r>
            <a:r>
              <a:rPr lang="en-US" altLang="en-US" b="0" dirty="0">
                <a:latin typeface="Georgia" panose="02040502050405020303" pitchFamily="18" charset="0"/>
                <a:cs typeface="Times New Roman" panose="02020603050405020304" pitchFamily="18" charset="0"/>
                <a:hlinkClick r:id="rId5" tooltip="web link"/>
              </a:rPr>
              <a:t>www.enablingdevices.com</a:t>
            </a:r>
            <a:endParaRPr lang="en-US" altLang="en-US" b="0" dirty="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r>
              <a:rPr lang="en-US" altLang="en-US" sz="2400" b="0" dirty="0">
                <a:latin typeface="Georgia" panose="02040502050405020303" pitchFamily="18" charset="0"/>
                <a:cs typeface="Times New Roman" panose="02020603050405020304" pitchFamily="18" charset="0"/>
              </a:rPr>
              <a:t> Great resource for adapted toys &amp; </a:t>
            </a:r>
            <a:r>
              <a:rPr lang="en-US" altLang="en-US" sz="2400" b="0" dirty="0" smtClean="0">
                <a:latin typeface="Georgia" panose="02040502050405020303" pitchFamily="18" charset="0"/>
                <a:cs typeface="Times New Roman" panose="02020603050405020304" pitchFamily="18" charset="0"/>
              </a:rPr>
              <a:t>materials</a:t>
            </a:r>
          </a:p>
          <a:p>
            <a:pPr marL="411480" lvl="2" indent="0">
              <a:lnSpc>
                <a:spcPct val="100000"/>
              </a:lnSpc>
              <a:buClr>
                <a:schemeClr val="tx2"/>
              </a:buClr>
              <a:buSzPct val="85000"/>
              <a:buNone/>
              <a:defRPr/>
            </a:pPr>
            <a:endParaRPr lang="en-US" altLang="en-US" sz="2400" b="0" dirty="0">
              <a:latin typeface="Georgia" panose="02040502050405020303" pitchFamily="18" charset="0"/>
              <a:cs typeface="Times New Roman" panose="02020603050405020304" pitchFamily="18" charset="0"/>
            </a:endParaRPr>
          </a:p>
          <a:p>
            <a:pPr lvl="1">
              <a:lnSpc>
                <a:spcPct val="100000"/>
              </a:lnSpc>
              <a:buClr>
                <a:srgbClr val="6600FF"/>
              </a:buClr>
              <a:buFont typeface="Wingdings" pitchFamily="2" charset="2"/>
              <a:buChar char=":"/>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38865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838200" y="200739"/>
            <a:ext cx="10515600" cy="795855"/>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3</a:t>
            </a:r>
            <a:endParaRPr lang="en-US" altLang="en-US" sz="3200" b="0" dirty="0">
              <a:latin typeface="Georgia" panose="02040502050405020303" pitchFamily="18" charset="0"/>
              <a:cs typeface="Times New Roman" panose="02020603050405020304" pitchFamily="18" charset="0"/>
            </a:endParaRPr>
          </a:p>
        </p:txBody>
      </p:sp>
      <p:sp>
        <p:nvSpPr>
          <p:cNvPr id="53251" name="Rectangle 3"/>
          <p:cNvSpPr>
            <a:spLocks noGrp="1" noChangeArrowheads="1"/>
          </p:cNvSpPr>
          <p:nvPr>
            <p:ph idx="1"/>
          </p:nvPr>
        </p:nvSpPr>
        <p:spPr>
          <a:xfrm>
            <a:off x="838200" y="1304818"/>
            <a:ext cx="10771598" cy="5167901"/>
          </a:xfrm>
        </p:spPr>
        <p:txBody>
          <a:bodyPr>
            <a:noAutofit/>
          </a:bodyPr>
          <a:lstStyle/>
          <a:p>
            <a:pPr marL="457200" lvl="1" indent="-457200">
              <a:lnSpc>
                <a:spcPct val="100000"/>
              </a:lnSpc>
              <a:buSzPct val="80000"/>
              <a:buFont typeface="Wingdings" charset="2"/>
              <a:buChar char=":"/>
              <a:defRPr/>
            </a:pPr>
            <a:r>
              <a:rPr lang="en-US" altLang="en-US" b="0" dirty="0">
                <a:latin typeface="Georgia" panose="02040502050405020303" pitchFamily="18" charset="0"/>
                <a:cs typeface="Times New Roman" panose="02020603050405020304" pitchFamily="18" charset="0"/>
                <a:hlinkClick r:id="rId2" tooltip="web link"/>
              </a:rPr>
              <a:t>www.lekotek.org</a:t>
            </a:r>
            <a:endParaRPr lang="en-US" altLang="en-US" b="0" dirty="0">
              <a:latin typeface="Georgia" panose="02040502050405020303" pitchFamily="18" charset="0"/>
              <a:cs typeface="Times New Roman" panose="02020603050405020304" pitchFamily="18" charset="0"/>
            </a:endParaRPr>
          </a:p>
          <a:p>
            <a:pPr marL="639763" lvl="2">
              <a:lnSpc>
                <a:spcPct val="100000"/>
              </a:lnSpc>
              <a:buSzPct val="85000"/>
              <a:buFont typeface="Wingdings" charset="2"/>
              <a:buChar char="8"/>
              <a:defRPr/>
            </a:pPr>
            <a:r>
              <a:rPr lang="en-US" altLang="en-US" sz="2400" b="0" dirty="0">
                <a:latin typeface="Georgia" panose="02040502050405020303" pitchFamily="18" charset="0"/>
                <a:cs typeface="Times New Roman" panose="02020603050405020304" pitchFamily="18" charset="0"/>
              </a:rPr>
              <a:t> </a:t>
            </a:r>
            <a:r>
              <a:rPr lang="en-US" altLang="en-US" sz="2400" b="0" dirty="0">
                <a:latin typeface="Georgia" panose="02040502050405020303" pitchFamily="18" charset="0"/>
                <a:cs typeface="Times New Roman" panose="02020603050405020304" pitchFamily="18" charset="0"/>
                <a:hlinkClick r:id="rId2"/>
              </a:rPr>
              <a:t>The National </a:t>
            </a:r>
            <a:r>
              <a:rPr lang="en-US" altLang="en-US" sz="2400" b="0" dirty="0" err="1">
                <a:latin typeface="Georgia" panose="02040502050405020303" pitchFamily="18" charset="0"/>
                <a:cs typeface="Times New Roman" panose="02020603050405020304" pitchFamily="18" charset="0"/>
                <a:hlinkClick r:id="rId2"/>
              </a:rPr>
              <a:t>Lekotek</a:t>
            </a:r>
            <a:r>
              <a:rPr lang="en-US" altLang="en-US" sz="2400" b="0" dirty="0">
                <a:latin typeface="Georgia" panose="02040502050405020303" pitchFamily="18" charset="0"/>
                <a:cs typeface="Times New Roman" panose="02020603050405020304" pitchFamily="18" charset="0"/>
                <a:hlinkClick r:id="rId2"/>
              </a:rPr>
              <a:t> Center </a:t>
            </a:r>
            <a:r>
              <a:rPr lang="en-US" altLang="en-US" sz="2400" b="0" dirty="0">
                <a:latin typeface="Georgia" panose="02040502050405020303" pitchFamily="18" charset="0"/>
                <a:cs typeface="Times New Roman" panose="02020603050405020304" pitchFamily="18" charset="0"/>
              </a:rPr>
              <a:t>focuses on learning through play for children with disabilities. The Web site provides resources about selecting toys for children with disabilities. They rate commercially available toys. </a:t>
            </a:r>
            <a:r>
              <a:rPr lang="en-US" altLang="en-US" sz="2400" b="0" dirty="0">
                <a:latin typeface="Georgia" panose="02040502050405020303" pitchFamily="18" charset="0"/>
                <a:cs typeface="Times New Roman" panose="02020603050405020304" pitchFamily="18" charset="0"/>
                <a:hlinkClick r:id="rId3" tooltip="web link"/>
              </a:rPr>
              <a:t>http://</a:t>
            </a:r>
            <a:r>
              <a:rPr lang="en-US" altLang="en-US" sz="2400" b="0" dirty="0" smtClean="0">
                <a:latin typeface="Georgia" panose="02040502050405020303" pitchFamily="18" charset="0"/>
                <a:cs typeface="Times New Roman" panose="02020603050405020304" pitchFamily="18" charset="0"/>
                <a:hlinkClick r:id="rId3" tooltip="web link"/>
              </a:rPr>
              <a:t>www.lekotek.org/ableplay/ableplay-and-great-finds</a:t>
            </a:r>
            <a:endParaRPr lang="en-US" altLang="en-US" sz="2400" b="0" dirty="0" smtClean="0">
              <a:latin typeface="Georgia" panose="02040502050405020303" pitchFamily="18" charset="0"/>
              <a:cs typeface="Times New Roman" panose="02020603050405020304" pitchFamily="18" charset="0"/>
            </a:endParaRPr>
          </a:p>
          <a:p>
            <a:pPr marL="639763" lvl="2">
              <a:lnSpc>
                <a:spcPct val="100000"/>
              </a:lnSpc>
              <a:buSzPct val="85000"/>
              <a:buFont typeface="Wingdings" charset="2"/>
              <a:buChar char="8"/>
              <a:defRPr/>
            </a:pPr>
            <a:endParaRPr lang="en-US" altLang="en-US" sz="2400" b="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charset="2"/>
              <a:buChar char=":"/>
              <a:defRPr/>
            </a:pPr>
            <a:r>
              <a:rPr lang="en-US" altLang="en-US" b="0" dirty="0">
                <a:latin typeface="Georgia" panose="02040502050405020303" pitchFamily="18" charset="0"/>
                <a:cs typeface="Times New Roman" panose="02020603050405020304" pitchFamily="18" charset="0"/>
              </a:rPr>
              <a:t> </a:t>
            </a:r>
            <a:r>
              <a:rPr lang="en-US" altLang="en-US" b="0" dirty="0">
                <a:latin typeface="Georgia" panose="02040502050405020303" pitchFamily="18" charset="0"/>
                <a:cs typeface="Times New Roman" panose="02020603050405020304" pitchFamily="18" charset="0"/>
                <a:hlinkClick r:id="rId4" tooltip="web link"/>
              </a:rPr>
              <a:t>www.beyondplay.com</a:t>
            </a:r>
            <a:endParaRPr lang="en-US" altLang="en-US" b="0" dirty="0">
              <a:latin typeface="Georgia" panose="02040502050405020303" pitchFamily="18" charset="0"/>
              <a:cs typeface="Times New Roman" panose="02020603050405020304" pitchFamily="18" charset="0"/>
            </a:endParaRPr>
          </a:p>
          <a:p>
            <a:pPr marL="639763" lvl="2">
              <a:lnSpc>
                <a:spcPct val="100000"/>
              </a:lnSpc>
              <a:buSzPct val="85000"/>
              <a:buFont typeface="Wingdings" charset="2"/>
              <a:buChar char="8"/>
              <a:defRPr/>
            </a:pPr>
            <a:r>
              <a:rPr lang="en-US" altLang="en-US" sz="2400" b="0" dirty="0">
                <a:latin typeface="Georgia" panose="02040502050405020303" pitchFamily="18" charset="0"/>
                <a:cs typeface="Times New Roman" panose="02020603050405020304" pitchFamily="18" charset="0"/>
              </a:rPr>
              <a:t> Focuses on young children with special needs (early                intervention), for parents and </a:t>
            </a:r>
            <a:r>
              <a:rPr lang="en-US" altLang="en-US" sz="2400" b="0" dirty="0" smtClean="0">
                <a:latin typeface="Georgia" panose="02040502050405020303" pitchFamily="18" charset="0"/>
                <a:cs typeface="Times New Roman" panose="02020603050405020304" pitchFamily="18" charset="0"/>
              </a:rPr>
              <a:t>professionals</a:t>
            </a:r>
          </a:p>
          <a:p>
            <a:pPr marL="0" indent="0">
              <a:lnSpc>
                <a:spcPct val="100000"/>
              </a:lnSpc>
              <a:buNone/>
              <a:defRPr/>
            </a:pPr>
            <a:endParaRPr lang="en-US" sz="2400" dirty="0">
              <a:latin typeface="Georgia" panose="02040502050405020303" pitchFamily="18" charset="0"/>
              <a:cs typeface="Times New Roman" panose="02020603050405020304" pitchFamily="18" charset="0"/>
            </a:endParaRPr>
          </a:p>
          <a:p>
            <a:pPr marL="0" lvl="1" indent="-46037">
              <a:lnSpc>
                <a:spcPct val="100000"/>
              </a:lnSpc>
              <a:buSzPct val="85000"/>
              <a:buNone/>
              <a:defRPr/>
            </a:pPr>
            <a:endParaRPr lang="en-US" altLang="en-US" b="0" dirty="0" smtClean="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3030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838200" y="365126"/>
            <a:ext cx="10515600" cy="898595"/>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4</a:t>
            </a:r>
            <a:endParaRPr lang="en-US" altLang="en-US" sz="3200"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defTabSz="962025">
              <a:lnSpc>
                <a:spcPct val="100000"/>
              </a:lnSpc>
              <a:buNone/>
              <a:defRPr/>
            </a:pPr>
            <a:r>
              <a:rPr lang="en-US" altLang="en-US" sz="3600" b="0" dirty="0">
                <a:latin typeface="Georgia" panose="02040502050405020303" pitchFamily="18" charset="0"/>
                <a:cs typeface="Times New Roman" panose="02020603050405020304" pitchFamily="18" charset="0"/>
                <a:hlinkClick r:id="rId3"/>
              </a:rPr>
              <a:t>TTAC Online</a:t>
            </a:r>
            <a:r>
              <a:rPr lang="en-US" altLang="en-US" sz="3600" b="0" dirty="0">
                <a:latin typeface="Georgia" panose="02040502050405020303" pitchFamily="18" charset="0"/>
                <a:cs typeface="Times New Roman" panose="02020603050405020304" pitchFamily="18" charset="0"/>
              </a:rPr>
              <a:t>: </a:t>
            </a:r>
            <a:r>
              <a:rPr lang="en-US" altLang="en-US" sz="3600" b="0" dirty="0" smtClean="0">
                <a:latin typeface="Georgia" panose="02040502050405020303" pitchFamily="18" charset="0"/>
                <a:cs typeface="Times New Roman" panose="02020603050405020304" pitchFamily="18" charset="0"/>
                <a:hlinkClick r:id="rId3" tooltip="web link"/>
              </a:rPr>
              <a:t>www.ttaconline.org</a:t>
            </a:r>
          </a:p>
          <a:p>
            <a:pPr marL="0" indent="0" defTabSz="962025">
              <a:lnSpc>
                <a:spcPct val="100000"/>
              </a:lnSpc>
              <a:buNone/>
              <a:defRPr/>
            </a:pPr>
            <a:r>
              <a:rPr lang="en-US" altLang="en-US" sz="3600" b="0" dirty="0" smtClean="0">
                <a:latin typeface="Georgia" panose="02040502050405020303" pitchFamily="18" charset="0"/>
                <a:cs typeface="Times New Roman" panose="02020603050405020304" pitchFamily="18" charset="0"/>
                <a:hlinkClick r:id="rId3" tooltip="web link"/>
              </a:rPr>
              <a:t> </a:t>
            </a:r>
            <a:endParaRPr lang="en-US" altLang="en-US" sz="3600" b="0" dirty="0">
              <a:latin typeface="Georgia" panose="02040502050405020303" pitchFamily="18" charset="0"/>
              <a:cs typeface="Times New Roman" panose="02020603050405020304" pitchFamily="18" charset="0"/>
            </a:endParaRPr>
          </a:p>
          <a:p>
            <a:r>
              <a:rPr lang="en-US" sz="3600" b="0" u="sng" dirty="0">
                <a:latin typeface="Georgia" panose="02040502050405020303" pitchFamily="18" charset="0"/>
                <a:cs typeface="Times New Roman" panose="02020603050405020304" pitchFamily="18" charset="0"/>
                <a:hlinkClick r:id="rId4"/>
              </a:rPr>
              <a:t>VDOE TTAC ECSE </a:t>
            </a:r>
            <a:r>
              <a:rPr lang="en-US" sz="3600" b="0" u="sng" dirty="0" smtClean="0">
                <a:latin typeface="Georgia" panose="02040502050405020303" pitchFamily="18" charset="0"/>
                <a:cs typeface="Times New Roman" panose="02020603050405020304" pitchFamily="18" charset="0"/>
                <a:hlinkClick r:id="rId4"/>
              </a:rPr>
              <a:t>Contacts</a:t>
            </a:r>
            <a:endParaRPr lang="en-US" sz="3600" b="0" u="sng" dirty="0" smtClean="0">
              <a:latin typeface="Georgia" panose="02040502050405020303" pitchFamily="18" charset="0"/>
              <a:cs typeface="Times New Roman" panose="02020603050405020304" pitchFamily="18" charset="0"/>
            </a:endParaRPr>
          </a:p>
          <a:p>
            <a:endParaRPr lang="en-US" sz="1800" b="0" dirty="0">
              <a:latin typeface="Georgia" panose="02040502050405020303" pitchFamily="18" charset="0"/>
              <a:cs typeface="Times New Roman" panose="02020603050405020304" pitchFamily="18" charset="0"/>
            </a:endParaRPr>
          </a:p>
          <a:p>
            <a:r>
              <a:rPr lang="en-US" sz="3600" b="0" u="sng" dirty="0">
                <a:latin typeface="Georgia" panose="02040502050405020303" pitchFamily="18" charset="0"/>
                <a:cs typeface="Times New Roman" panose="02020603050405020304" pitchFamily="18" charset="0"/>
                <a:hlinkClick r:id="rId4" tooltip="web link"/>
              </a:rPr>
              <a:t>https://va-leads-ecse.org/ecse-ttac-contacts</a:t>
            </a:r>
            <a:endParaRPr lang="en-US" sz="3600" b="0" dirty="0">
              <a:latin typeface="Georgia" panose="02040502050405020303" pitchFamily="18" charset="0"/>
              <a:cs typeface="Times New Roman" panose="02020603050405020304" pitchFamily="18" charset="0"/>
            </a:endParaRPr>
          </a:p>
          <a:p>
            <a:pPr>
              <a:lnSpc>
                <a:spcPct val="100000"/>
              </a:lnSpc>
              <a:buFont typeface="Times" charset="0"/>
              <a:buChar char="•"/>
              <a:defRPr/>
            </a:pPr>
            <a:endParaRPr lang="en-US" sz="2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07514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1"/>
          <p:cNvSpPr txBox="1">
            <a:spLocks noGrp="1"/>
          </p:cNvSpPr>
          <p:nvPr>
            <p:ph type="title"/>
          </p:nvPr>
        </p:nvSpPr>
        <p:spPr>
          <a:xfrm>
            <a:off x="838200" y="365125"/>
            <a:ext cx="10515600" cy="85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555" name="Google Shape;555;p81"/>
          <p:cNvSpPr txBox="1">
            <a:spLocks noGrp="1"/>
          </p:cNvSpPr>
          <p:nvPr>
            <p:ph type="body" idx="1"/>
          </p:nvPr>
        </p:nvSpPr>
        <p:spPr>
          <a:xfrm>
            <a:off x="838199" y="1315092"/>
            <a:ext cx="10843517" cy="4738443"/>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Regions </a:t>
            </a:r>
            <a:r>
              <a:rPr lang="en-US" dirty="0" smtClean="0">
                <a:solidFill>
                  <a:srgbClr val="000000"/>
                </a:solidFill>
                <a:latin typeface="Georgia" panose="02040502050405020303" pitchFamily="18" charset="0"/>
                <a:ea typeface="Times New Roman"/>
                <a:cs typeface="Times New Roman"/>
                <a:sym typeface="Times New Roman"/>
              </a:rPr>
              <a:t>1 &amp; 8	VCU		804-828-6947 </a:t>
            </a:r>
            <a:r>
              <a:rPr lang="en-US" dirty="0">
                <a:solidFill>
                  <a:srgbClr val="000000"/>
                </a:solidFill>
                <a:latin typeface="Georgia" panose="02040502050405020303" pitchFamily="18" charset="0"/>
                <a:ea typeface="Times New Roman"/>
                <a:cs typeface="Times New Roman"/>
                <a:sym typeface="Times New Roman"/>
              </a:rPr>
              <a:t>or 434-292-3723</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Regions </a:t>
            </a:r>
            <a:r>
              <a:rPr lang="en-US" dirty="0" smtClean="0">
                <a:solidFill>
                  <a:srgbClr val="000000"/>
                </a:solidFill>
                <a:latin typeface="Georgia" panose="02040502050405020303" pitchFamily="18" charset="0"/>
                <a:ea typeface="Times New Roman"/>
                <a:cs typeface="Times New Roman"/>
                <a:sym typeface="Times New Roman"/>
              </a:rPr>
              <a:t>2 &amp; 3	ODU		757-683-4333</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 </a:t>
            </a:r>
            <a:r>
              <a:rPr lang="en-US" dirty="0" smtClean="0">
                <a:solidFill>
                  <a:srgbClr val="000000"/>
                </a:solidFill>
                <a:latin typeface="Georgia" panose="02040502050405020303" pitchFamily="18" charset="0"/>
                <a:ea typeface="Times New Roman"/>
                <a:cs typeface="Times New Roman"/>
                <a:sym typeface="Times New Roman"/>
              </a:rPr>
              <a:t>4		GMU		703-993-4496</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 </a:t>
            </a:r>
            <a:r>
              <a:rPr lang="en-US" dirty="0" smtClean="0">
                <a:solidFill>
                  <a:srgbClr val="000000"/>
                </a:solidFill>
                <a:latin typeface="Georgia" panose="02040502050405020303" pitchFamily="18" charset="0"/>
                <a:ea typeface="Times New Roman"/>
                <a:cs typeface="Times New Roman"/>
                <a:sym typeface="Times New Roman"/>
              </a:rPr>
              <a:t>5		JMU		540-568-6746</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Regions </a:t>
            </a:r>
            <a:r>
              <a:rPr lang="en-US" dirty="0" smtClean="0">
                <a:solidFill>
                  <a:srgbClr val="000000"/>
                </a:solidFill>
                <a:latin typeface="Georgia" panose="02040502050405020303" pitchFamily="18" charset="0"/>
                <a:ea typeface="Times New Roman"/>
                <a:cs typeface="Times New Roman"/>
                <a:sym typeface="Times New Roman"/>
              </a:rPr>
              <a:t>6 &amp; 7	VT		540-231-5167</a:t>
            </a:r>
            <a:endParaRPr dirty="0">
              <a:solidFill>
                <a:srgbClr val="000000"/>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238997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B842E-0B36-7449-BD13-96BB1F8A4C0E}"/>
              </a:ext>
            </a:extLst>
          </p:cNvPr>
          <p:cNvSpPr>
            <a:spLocks noGrp="1"/>
          </p:cNvSpPr>
          <p:nvPr>
            <p:ph type="title"/>
          </p:nvPr>
        </p:nvSpPr>
        <p:spPr/>
        <p:txBody>
          <a:bodyPr>
            <a:normAutofit/>
          </a:bodyPr>
          <a:lstStyle/>
          <a:p>
            <a:pPr algn="l"/>
            <a:r>
              <a:rPr lang="en-US" b="0" dirty="0">
                <a:latin typeface="Georgia" panose="02040502050405020303" pitchFamily="18" charset="0"/>
                <a:cs typeface="Times New Roman" panose="02020603050405020304" pitchFamily="18" charset="0"/>
              </a:rPr>
              <a:t>The Learning Environment</a:t>
            </a:r>
          </a:p>
        </p:txBody>
      </p:sp>
      <p:sp>
        <p:nvSpPr>
          <p:cNvPr id="8" name="Content Placeholder 7">
            <a:extLst>
              <a:ext uri="{FF2B5EF4-FFF2-40B4-BE49-F238E27FC236}">
                <a16:creationId xmlns:a16="http://schemas.microsoft.com/office/drawing/2014/main" id="{82363747-1F7E-0945-A6DE-3F798C7D40BF}"/>
              </a:ext>
            </a:extLst>
          </p:cNvPr>
          <p:cNvSpPr>
            <a:spLocks noGrp="1"/>
          </p:cNvSpPr>
          <p:nvPr>
            <p:ph idx="1"/>
          </p:nvPr>
        </p:nvSpPr>
        <p:spPr/>
        <p:txBody>
          <a:bodyPr>
            <a:normAutofit/>
          </a:bodyPr>
          <a:lstStyle/>
          <a:p>
            <a:pPr marL="0" indent="0">
              <a:buNone/>
            </a:pPr>
            <a:r>
              <a:rPr lang="en-US" sz="3600" b="0" dirty="0">
                <a:latin typeface="Georgia" panose="02040502050405020303" pitchFamily="18" charset="0"/>
                <a:cs typeface="Times New Roman" panose="02020603050405020304" pitchFamily="18" charset="0"/>
              </a:rPr>
              <a:t>The learning environment includes</a:t>
            </a:r>
            <a:r>
              <a:rPr lang="en-US" sz="3600" b="0" dirty="0" smtClean="0">
                <a:latin typeface="Georgia" panose="02040502050405020303" pitchFamily="18" charset="0"/>
                <a:cs typeface="Times New Roman" panose="02020603050405020304" pitchFamily="18" charset="0"/>
              </a:rPr>
              <a:t>:</a:t>
            </a:r>
            <a:endParaRPr lang="en-US" sz="3600" b="0" dirty="0">
              <a:latin typeface="Georgia" panose="02040502050405020303" pitchFamily="18" charset="0"/>
              <a:cs typeface="Times New Roman" panose="02020603050405020304" pitchFamily="18" charset="0"/>
            </a:endParaRPr>
          </a:p>
          <a:p>
            <a:pPr lvl="1">
              <a:lnSpc>
                <a:spcPct val="100000"/>
              </a:lnSpc>
            </a:pPr>
            <a:r>
              <a:rPr lang="en-US" sz="3400" b="0" dirty="0">
                <a:latin typeface="Georgia" panose="02040502050405020303" pitchFamily="18" charset="0"/>
                <a:cs typeface="Times New Roman" panose="02020603050405020304" pitchFamily="18" charset="0"/>
              </a:rPr>
              <a:t>Space</a:t>
            </a:r>
          </a:p>
          <a:p>
            <a:pPr lvl="1">
              <a:lnSpc>
                <a:spcPct val="100000"/>
              </a:lnSpc>
            </a:pPr>
            <a:r>
              <a:rPr lang="en-US" sz="3400" b="0" dirty="0">
                <a:latin typeface="Georgia" panose="02040502050405020303" pitchFamily="18" charset="0"/>
                <a:cs typeface="Times New Roman" panose="02020603050405020304" pitchFamily="18" charset="0"/>
              </a:rPr>
              <a:t>Materials</a:t>
            </a:r>
          </a:p>
          <a:p>
            <a:pPr lvl="1">
              <a:lnSpc>
                <a:spcPct val="100000"/>
              </a:lnSpc>
            </a:pPr>
            <a:r>
              <a:rPr lang="en-US" sz="3400" b="0" dirty="0">
                <a:latin typeface="Georgia" panose="02040502050405020303" pitchFamily="18" charset="0"/>
                <a:cs typeface="Times New Roman" panose="02020603050405020304" pitchFamily="18" charset="0"/>
              </a:rPr>
              <a:t>Equipment</a:t>
            </a:r>
          </a:p>
          <a:p>
            <a:pPr lvl="1">
              <a:lnSpc>
                <a:spcPct val="100000"/>
              </a:lnSpc>
            </a:pPr>
            <a:r>
              <a:rPr lang="en-US" sz="3400" b="0" dirty="0">
                <a:latin typeface="Georgia" panose="02040502050405020303" pitchFamily="18" charset="0"/>
                <a:cs typeface="Times New Roman" panose="02020603050405020304" pitchFamily="18" charset="0"/>
              </a:rPr>
              <a:t>Routines</a:t>
            </a:r>
          </a:p>
          <a:p>
            <a:pPr lvl="1">
              <a:lnSpc>
                <a:spcPct val="100000"/>
              </a:lnSpc>
            </a:pPr>
            <a:r>
              <a:rPr lang="en-US" sz="3400" b="0" dirty="0">
                <a:latin typeface="Georgia" panose="02040502050405020303" pitchFamily="18" charset="0"/>
                <a:cs typeface="Times New Roman" panose="02020603050405020304" pitchFamily="18" charset="0"/>
              </a:rPr>
              <a:t>Activities</a:t>
            </a:r>
          </a:p>
        </p:txBody>
      </p:sp>
    </p:spTree>
    <p:extLst>
      <p:ext uri="{BB962C8B-B14F-4D97-AF65-F5344CB8AC3E}">
        <p14:creationId xmlns:p14="http://schemas.microsoft.com/office/powerpoint/2010/main" val="24310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b="0" dirty="0" smtClean="0">
                <a:latin typeface="Georgia" panose="02040502050405020303" pitchFamily="18" charset="0"/>
                <a:cs typeface="Times New Roman" panose="02020603050405020304" pitchFamily="18" charset="0"/>
              </a:rPr>
              <a:t>Draw </a:t>
            </a:r>
            <a:r>
              <a:rPr lang="en-US" altLang="en-US" b="0" dirty="0">
                <a:latin typeface="Georgia" panose="02040502050405020303" pitchFamily="18" charset="0"/>
                <a:cs typeface="Times New Roman" panose="02020603050405020304" pitchFamily="18" charset="0"/>
              </a:rPr>
              <a:t>Your Classroom</a:t>
            </a:r>
          </a:p>
        </p:txBody>
      </p:sp>
      <p:sp>
        <p:nvSpPr>
          <p:cNvPr id="8195" name="Content Placeholder 2"/>
          <p:cNvSpPr>
            <a:spLocks noGrp="1"/>
          </p:cNvSpPr>
          <p:nvPr>
            <p:ph sz="half" idx="1"/>
          </p:nvPr>
        </p:nvSpPr>
        <p:spPr bwMode="auto"/>
        <p:txBody>
          <a:bodyPr wrap="square" numCol="1" anchor="t" anchorCtr="0" compatLnSpc="1">
            <a:prstTxWarp prst="textNoShape">
              <a:avLst/>
            </a:prstTxWarp>
            <a:normAutofit/>
          </a:bodyPr>
          <a:lstStyle/>
          <a:p>
            <a:pPr marL="0" indent="0">
              <a:buNone/>
            </a:pPr>
            <a:r>
              <a:rPr lang="en-US" altLang="en-US" sz="3600" b="0" dirty="0">
                <a:latin typeface="Georgia" panose="02040502050405020303" pitchFamily="18" charset="0"/>
                <a:cs typeface="Times New Roman" panose="02020603050405020304" pitchFamily="18" charset="0"/>
              </a:rPr>
              <a:t>On a piece of paper, sketch out your classroom as it is now set up.</a:t>
            </a:r>
          </a:p>
          <a:p>
            <a:pPr lvl="1"/>
            <a:r>
              <a:rPr lang="en-US" altLang="en-US" sz="3600" b="0" dirty="0">
                <a:latin typeface="Georgia" panose="02040502050405020303" pitchFamily="18" charset="0"/>
                <a:cs typeface="Times New Roman" panose="02020603050405020304" pitchFamily="18" charset="0"/>
              </a:rPr>
              <a:t>Include physical features</a:t>
            </a:r>
          </a:p>
          <a:p>
            <a:pPr lvl="1"/>
            <a:r>
              <a:rPr lang="en-US" altLang="en-US" sz="3600" b="0" dirty="0">
                <a:latin typeface="Georgia" panose="02040502050405020303" pitchFamily="18" charset="0"/>
                <a:cs typeface="Times New Roman" panose="02020603050405020304" pitchFamily="18" charset="0"/>
              </a:rPr>
              <a:t>Include designated areas</a:t>
            </a:r>
          </a:p>
        </p:txBody>
      </p:sp>
      <p:pic>
        <p:nvPicPr>
          <p:cNvPr id="24580" name="Picture 1" descr="Sketch of a classroom with a circle time area, an art area, small group area, art area, teaching are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1490345"/>
            <a:ext cx="52578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054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0" dirty="0">
                <a:latin typeface="Georgia" panose="02040502050405020303" pitchFamily="18" charset="0"/>
                <a:cs typeface="Times New Roman" panose="02020603050405020304" pitchFamily="18" charset="0"/>
              </a:rPr>
              <a:t>Factors </a:t>
            </a:r>
            <a:r>
              <a:rPr lang="en-US" altLang="en-US" b="0" dirty="0" smtClean="0">
                <a:latin typeface="Georgia" panose="02040502050405020303" pitchFamily="18" charset="0"/>
                <a:cs typeface="Times New Roman" panose="02020603050405020304" pitchFamily="18" charset="0"/>
              </a:rPr>
              <a:t>Affecting </a:t>
            </a:r>
            <a:r>
              <a:rPr lang="en-US" altLang="en-US" b="0" dirty="0">
                <a:latin typeface="Georgia" panose="02040502050405020303" pitchFamily="18" charset="0"/>
                <a:cs typeface="Times New Roman" panose="02020603050405020304" pitchFamily="18" charset="0"/>
              </a:rPr>
              <a:t>the </a:t>
            </a:r>
            <a:r>
              <a:rPr lang="en-US" altLang="en-US" b="0" dirty="0" smtClean="0">
                <a:latin typeface="Georgia" panose="02040502050405020303" pitchFamily="18" charset="0"/>
                <a:cs typeface="Times New Roman" panose="02020603050405020304" pitchFamily="18" charset="0"/>
              </a:rPr>
              <a:t>Environment</a:t>
            </a:r>
            <a:endParaRPr lang="en-US" altLang="en-US" b="0" dirty="0">
              <a:latin typeface="Georgia" panose="02040502050405020303" pitchFamily="18" charset="0"/>
              <a:cs typeface="Times New Roman" panose="02020603050405020304" pitchFamily="18" charset="0"/>
            </a:endParaRPr>
          </a:p>
        </p:txBody>
      </p:sp>
      <p:sp>
        <p:nvSpPr>
          <p:cNvPr id="26627" name="Rectangle 3"/>
          <p:cNvSpPr>
            <a:spLocks noGrp="1" noChangeArrowheads="1"/>
          </p:cNvSpPr>
          <p:nvPr>
            <p:ph idx="1"/>
          </p:nvPr>
        </p:nvSpPr>
        <p:spPr bwMode="auto"/>
        <p:txBody>
          <a:bodyPr wrap="square" numCol="1" anchor="t" anchorCtr="0" compatLnSpc="1">
            <a:prstTxWarp prst="textNoShape">
              <a:avLst/>
            </a:prstTxWarp>
          </a:bodyPr>
          <a:lstStyle/>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Classroom schedule</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Activities</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Materials</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Staff</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Children</a:t>
            </a:r>
          </a:p>
        </p:txBody>
      </p:sp>
      <p:pic>
        <p:nvPicPr>
          <p:cNvPr id="26628" name="Picture 1" descr="Room demonstrating early childhood classroom set up with shelves, materials, ease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2104" y="1971041"/>
            <a:ext cx="45799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0" dirty="0">
                <a:latin typeface="Georgia" panose="02040502050405020303" pitchFamily="18" charset="0"/>
                <a:cs typeface="Times New Roman" panose="02020603050405020304" pitchFamily="18" charset="0"/>
              </a:rPr>
              <a:t>Environmental Considerations</a:t>
            </a:r>
            <a:endParaRPr lang="en-US"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Times" charset="0"/>
              <a:buChar char="•"/>
              <a:defRPr/>
            </a:pPr>
            <a:r>
              <a:rPr lang="en-US" altLang="en-US" sz="3600" b="0" dirty="0" smtClean="0">
                <a:latin typeface="Georgia" panose="02040502050405020303" pitchFamily="18" charset="0"/>
                <a:cs typeface="Times New Roman" panose="02020603050405020304" pitchFamily="18" charset="0"/>
              </a:rPr>
              <a:t>Lighting</a:t>
            </a:r>
            <a:endParaRPr lang="en-US" altLang="en-US" sz="3600" b="0" dirty="0">
              <a:latin typeface="Georgia" panose="02040502050405020303" pitchFamily="18" charset="0"/>
              <a:cs typeface="Times New Roman" panose="02020603050405020304" pitchFamily="18" charset="0"/>
            </a:endParaRPr>
          </a:p>
          <a:p>
            <a:pPr>
              <a:buFont typeface="Times" charset="0"/>
              <a:buChar char="•"/>
              <a:defRPr/>
            </a:pPr>
            <a:r>
              <a:rPr lang="en-US" altLang="en-US" sz="3600" b="0" dirty="0">
                <a:latin typeface="Georgia" panose="02040502050405020303" pitchFamily="18" charset="0"/>
                <a:cs typeface="Times New Roman" panose="02020603050405020304" pitchFamily="18" charset="0"/>
              </a:rPr>
              <a:t>Storage</a:t>
            </a:r>
          </a:p>
          <a:p>
            <a:pPr>
              <a:buFont typeface="Times" charset="0"/>
              <a:buChar char="•"/>
              <a:defRPr/>
            </a:pPr>
            <a:r>
              <a:rPr lang="en-US" altLang="en-US" sz="3600" b="0" dirty="0">
                <a:latin typeface="Georgia" panose="02040502050405020303" pitchFamily="18" charset="0"/>
                <a:cs typeface="Times New Roman" panose="02020603050405020304" pitchFamily="18" charset="0"/>
              </a:rPr>
              <a:t>Sound</a:t>
            </a:r>
          </a:p>
          <a:p>
            <a:pPr>
              <a:defRPr/>
            </a:pPr>
            <a:r>
              <a:rPr lang="en-US" altLang="en-US" sz="3600" b="0" dirty="0">
                <a:latin typeface="Georgia" panose="02040502050405020303" pitchFamily="18" charset="0"/>
                <a:cs typeface="Times New Roman" panose="02020603050405020304" pitchFamily="18" charset="0"/>
              </a:rPr>
              <a:t>Adapted equipment</a:t>
            </a:r>
          </a:p>
          <a:p>
            <a:pPr>
              <a:defRPr/>
            </a:pPr>
            <a:r>
              <a:rPr lang="en-US" altLang="en-US" sz="3600" b="0" dirty="0">
                <a:latin typeface="Georgia" panose="02040502050405020303" pitchFamily="18" charset="0"/>
                <a:cs typeface="Times New Roman" panose="02020603050405020304" pitchFamily="18" charset="0"/>
              </a:rPr>
              <a:t>Ventilation – Temperature</a:t>
            </a:r>
          </a:p>
          <a:p>
            <a:pPr>
              <a:defRPr/>
            </a:pPr>
            <a:r>
              <a:rPr lang="en-US" altLang="en-US" sz="3600" b="0" dirty="0">
                <a:latin typeface="Georgia" panose="02040502050405020303" pitchFamily="18" charset="0"/>
                <a:cs typeface="Times New Roman" panose="02020603050405020304" pitchFamily="18" charset="0"/>
              </a:rPr>
              <a:t>Visibility</a:t>
            </a:r>
          </a:p>
          <a:p>
            <a:pPr>
              <a:defRPr/>
            </a:pPr>
            <a:r>
              <a:rPr lang="en-US" altLang="en-US" sz="3600" b="0" dirty="0">
                <a:latin typeface="Georgia" panose="02040502050405020303" pitchFamily="18" charset="0"/>
                <a:cs typeface="Times New Roman" panose="02020603050405020304" pitchFamily="18" charset="0"/>
              </a:rPr>
              <a:t>Color</a:t>
            </a:r>
          </a:p>
          <a:p>
            <a:pPr>
              <a:buFont typeface="Times" charset="0"/>
              <a:buChar char="•"/>
              <a:defRPr/>
            </a:pPr>
            <a:endParaRPr lang="en-US" altLang="en-US" sz="2400" b="0" dirty="0">
              <a:latin typeface="Georgia" panose="02040502050405020303" pitchFamily="18" charset="0"/>
              <a:cs typeface="Times New Roman" panose="02020603050405020304" pitchFamily="18" charset="0"/>
            </a:endParaRPr>
          </a:p>
          <a:p>
            <a:endParaRPr lang="en-US" b="0" dirty="0">
              <a:latin typeface="Georgia" panose="02040502050405020303" pitchFamily="18" charset="0"/>
              <a:cs typeface="Times New Roman" panose="02020603050405020304" pitchFamily="18" charset="0"/>
            </a:endParaRPr>
          </a:p>
        </p:txBody>
      </p:sp>
      <p:pic>
        <p:nvPicPr>
          <p:cNvPr id="5" name="Content Placeholder 5" descr="Lights surround the classroom bulletin board where children are creating artwork to create a peaceful setting. ">
            <a:extLst>
              <a:ext uri="{FF2B5EF4-FFF2-40B4-BE49-F238E27FC236}">
                <a16:creationId xmlns:a16="http://schemas.microsoft.com/office/drawing/2014/main" id="{04F66962-62DF-D14A-B8C0-4CA728CFA31C}"/>
              </a:ext>
            </a:extLst>
          </p:cNvPr>
          <p:cNvPicPr>
            <a:picLocks noGrp="1" noChangeAspect="1"/>
          </p:cNvPicPr>
          <p:nvPr>
            <p:ph sz="half" idx="4294967295"/>
          </p:nvPr>
        </p:nvPicPr>
        <p:blipFill>
          <a:blip r:embed="rId2"/>
          <a:stretch>
            <a:fillRect/>
          </a:stretch>
        </p:blipFill>
        <p:spPr>
          <a:xfrm>
            <a:off x="6642418" y="1904206"/>
            <a:ext cx="3446462" cy="4194175"/>
          </a:xfrm>
          <a:prstGeom prst="rect">
            <a:avLst/>
          </a:prstGeom>
        </p:spPr>
      </p:pic>
    </p:spTree>
    <p:extLst>
      <p:ext uri="{BB962C8B-B14F-4D97-AF65-F5344CB8AC3E}">
        <p14:creationId xmlns:p14="http://schemas.microsoft.com/office/powerpoint/2010/main" val="4006428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6501</Words>
  <Application>Microsoft Office PowerPoint</Application>
  <PresentationFormat>Widescreen</PresentationFormat>
  <Paragraphs>698</Paragraphs>
  <Slides>58</Slides>
  <Notes>50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70" baseType="lpstr">
      <vt:lpstr>Arial</vt:lpstr>
      <vt:lpstr>Calibri</vt:lpstr>
      <vt:lpstr>Calibri Light</vt:lpstr>
      <vt:lpstr>Century Gothic</vt:lpstr>
      <vt:lpstr>Georgia</vt:lpstr>
      <vt:lpstr>Tahoma</vt:lpstr>
      <vt:lpstr>Times</vt:lpstr>
      <vt:lpstr>Times New Roman</vt:lpstr>
      <vt:lpstr>Wingdings</vt:lpstr>
      <vt:lpstr>Office Theme</vt:lpstr>
      <vt:lpstr>Document</vt:lpstr>
      <vt:lpstr>Image</vt:lpstr>
      <vt:lpstr>Inclusive Placement Opportunities  for Preschoolers:  A Systems Approach to Inclusion Learning Environment</vt:lpstr>
      <vt:lpstr>Module 4:</vt:lpstr>
      <vt:lpstr>Learning Outcomes</vt:lpstr>
      <vt:lpstr>Shopping</vt:lpstr>
      <vt:lpstr>Environments</vt:lpstr>
      <vt:lpstr>The Learning Environment</vt:lpstr>
      <vt:lpstr>Draw Your Classroom</vt:lpstr>
      <vt:lpstr>Factors Affecting the Environment</vt:lpstr>
      <vt:lpstr>Environmental Considerations</vt:lpstr>
      <vt:lpstr>Why use structure?</vt:lpstr>
      <vt:lpstr>Environmental Considerations (2)</vt:lpstr>
      <vt:lpstr>Designing Environments</vt:lpstr>
      <vt:lpstr>Room Arrangement </vt:lpstr>
      <vt:lpstr>Physical Arrangement </vt:lpstr>
      <vt:lpstr>Physical Arrangement (2)</vt:lpstr>
      <vt:lpstr>Selecting Furniture and Fixtures</vt:lpstr>
      <vt:lpstr>Furniture and Fixtures </vt:lpstr>
      <vt:lpstr>Selecting Classroom Materials</vt:lpstr>
      <vt:lpstr>Selecting Classroom Materials (2)</vt:lpstr>
      <vt:lpstr>Materials </vt:lpstr>
      <vt:lpstr>Materials (2)</vt:lpstr>
      <vt:lpstr>Organization and Storage</vt:lpstr>
      <vt:lpstr>Example: Classroom Materials</vt:lpstr>
      <vt:lpstr>Considerations for Time Blocks</vt:lpstr>
      <vt:lpstr>Considerations for Time Blocks (2)</vt:lpstr>
      <vt:lpstr>Classroom Schedules </vt:lpstr>
      <vt:lpstr>Schedule Considerations</vt:lpstr>
      <vt:lpstr>Schedule Considerations (2)</vt:lpstr>
      <vt:lpstr>Schedule Considerations (3)</vt:lpstr>
      <vt:lpstr>Planning for Transitions</vt:lpstr>
      <vt:lpstr>Unplanned Transitions</vt:lpstr>
      <vt:lpstr>Transitions </vt:lpstr>
      <vt:lpstr>Smooth Transitions</vt:lpstr>
      <vt:lpstr>Supporting Smooth Transitions</vt:lpstr>
      <vt:lpstr>Arranging Centers</vt:lpstr>
      <vt:lpstr>Arrival and Greeting</vt:lpstr>
      <vt:lpstr>Circle</vt:lpstr>
      <vt:lpstr>Centers and Free Choice</vt:lpstr>
      <vt:lpstr>Meal Time</vt:lpstr>
      <vt:lpstr>Outdoor Play</vt:lpstr>
      <vt:lpstr>Story Time</vt:lpstr>
      <vt:lpstr>Closing</vt:lpstr>
      <vt:lpstr>Promoting Appropriate Behavior</vt:lpstr>
      <vt:lpstr>Promoting Appropriate Behavior (2)</vt:lpstr>
      <vt:lpstr>Promoting Appropriate Behavior (Slide 3)</vt:lpstr>
      <vt:lpstr>Collaborating with Professionals</vt:lpstr>
      <vt:lpstr>Identifying Teacher Roles</vt:lpstr>
      <vt:lpstr> Two-Person ZDS Example</vt:lpstr>
      <vt:lpstr>Planning for Learning</vt:lpstr>
      <vt:lpstr>Environmental Adaptations Checklist </vt:lpstr>
      <vt:lpstr>Putting It All Together</vt:lpstr>
      <vt:lpstr>Resources</vt:lpstr>
      <vt:lpstr>Resources (2)</vt:lpstr>
      <vt:lpstr>Web Resources, Slide 1</vt:lpstr>
      <vt:lpstr>Web Resources, Slide 2</vt:lpstr>
      <vt:lpstr>Web Resources, Slide 3</vt:lpstr>
      <vt:lpstr>Web Resources, Slide 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  A Systems Approach to Inclusion Learning Environment</dc:title>
  <dc:creator>Mary Tobin</dc:creator>
  <cp:lastModifiedBy>Jacqueline Kilkeary</cp:lastModifiedBy>
  <cp:revision>32</cp:revision>
  <dcterms:created xsi:type="dcterms:W3CDTF">2018-12-18T20:17:13Z</dcterms:created>
  <dcterms:modified xsi:type="dcterms:W3CDTF">2019-07-01T00:45:47Z</dcterms:modified>
</cp:coreProperties>
</file>